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5db34e5a5e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5db34e5a5e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5db34e5a5e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5db34e5a5e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5db34e5a5e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5db34e5a5e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5db34e5a5e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5db34e5a5e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5db34e5a5e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5db34e5a5e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db34e5a5e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5db34e5a5e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5db34e5a5e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5db34e5a5e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5db34e5a5e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5db34e5a5e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5db34e5a5e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5db34e5a5e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5db34e5a5e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5db34e5a5e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5db34e5a5e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5db34e5a5e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5db34e5a5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5db34e5a5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5db34e5a5e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5db34e5a5e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5db34e5a5e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5db34e5a5e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5db34e5a5e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5db34e5a5e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5db34e5a5e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5db34e5a5e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5db34e5a5e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5db34e5a5e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5db34e5a5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5db34e5a5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5db34e5a5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5db34e5a5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5db34e5a5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5db34e5a5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5db34e5a5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5db34e5a5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5db34e5a5e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5db34e5a5e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5db34e5a5e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5db34e5a5e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www.kaggle.com/datasets/arjuntejaswi/plant-village" TargetMode="Externa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4.png"/><Relationship Id="rId5"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472300" y="219950"/>
            <a:ext cx="8520600" cy="1364700"/>
          </a:xfrm>
          <a:prstGeom prst="rect">
            <a:avLst/>
          </a:prstGeom>
        </p:spPr>
        <p:txBody>
          <a:bodyPr anchorCtr="0" anchor="b" bIns="91425" lIns="91425" spcFirstLastPara="1" rIns="91425" wrap="square" tIns="91425">
            <a:normAutofit fontScale="90000"/>
          </a:bodyPr>
          <a:lstStyle/>
          <a:p>
            <a:pPr indent="0" lvl="0" marL="0" rtl="0" algn="ctr">
              <a:lnSpc>
                <a:spcPct val="150000"/>
              </a:lnSpc>
              <a:spcBef>
                <a:spcPts val="0"/>
              </a:spcBef>
              <a:spcAft>
                <a:spcPts val="0"/>
              </a:spcAft>
              <a:buNone/>
            </a:pPr>
            <a:r>
              <a:rPr b="1" lang="en-GB" sz="3200">
                <a:latin typeface="Times New Roman"/>
                <a:ea typeface="Times New Roman"/>
                <a:cs typeface="Times New Roman"/>
                <a:sym typeface="Times New Roman"/>
              </a:rPr>
              <a:t>POTATO PLANT DISEASE DETECTION USING DEEP LEARNING</a:t>
            </a:r>
            <a:endParaRPr b="1" sz="3200">
              <a:latin typeface="Times New Roman"/>
              <a:ea typeface="Times New Roman"/>
              <a:cs typeface="Times New Roman"/>
              <a:sym typeface="Times New Roman"/>
            </a:endParaRPr>
          </a:p>
        </p:txBody>
      </p:sp>
      <p:sp>
        <p:nvSpPr>
          <p:cNvPr id="55" name="Google Shape;55;p13"/>
          <p:cNvSpPr txBox="1"/>
          <p:nvPr/>
        </p:nvSpPr>
        <p:spPr>
          <a:xfrm>
            <a:off x="4572000" y="2152200"/>
            <a:ext cx="5739300" cy="2632200"/>
          </a:xfrm>
          <a:prstGeom prst="rect">
            <a:avLst/>
          </a:prstGeom>
          <a:noFill/>
          <a:ln>
            <a:noFill/>
          </a:ln>
        </p:spPr>
        <p:txBody>
          <a:bodyPr anchorCtr="0" anchor="t" bIns="91425" lIns="91425" spcFirstLastPara="1" rIns="91425" wrap="square" tIns="91425">
            <a:spAutoFit/>
          </a:bodyPr>
          <a:lstStyle/>
          <a:p>
            <a:pPr indent="0" lvl="0" marL="0" marR="1511300" rtl="0" algn="l">
              <a:lnSpc>
                <a:spcPct val="199999"/>
              </a:lnSpc>
              <a:spcBef>
                <a:spcPts val="0"/>
              </a:spcBef>
              <a:spcAft>
                <a:spcPts val="0"/>
              </a:spcAft>
              <a:buNone/>
            </a:pPr>
            <a:r>
              <a:rPr b="1" lang="en-GB" sz="1800">
                <a:solidFill>
                  <a:schemeClr val="dk1"/>
                </a:solidFill>
                <a:latin typeface="Times New Roman"/>
                <a:ea typeface="Times New Roman"/>
                <a:cs typeface="Times New Roman"/>
                <a:sym typeface="Times New Roman"/>
              </a:rPr>
              <a:t>PRESENTED BY :</a:t>
            </a:r>
            <a:endParaRPr b="1" sz="1800">
              <a:solidFill>
                <a:schemeClr val="dk1"/>
              </a:solidFill>
              <a:latin typeface="Times New Roman"/>
              <a:ea typeface="Times New Roman"/>
              <a:cs typeface="Times New Roman"/>
              <a:sym typeface="Times New Roman"/>
            </a:endParaRPr>
          </a:p>
          <a:p>
            <a:pPr indent="0" lvl="0" marL="0" marR="1511300" rtl="0" algn="l">
              <a:lnSpc>
                <a:spcPct val="199999"/>
              </a:lnSpc>
              <a:spcBef>
                <a:spcPts val="0"/>
              </a:spcBef>
              <a:spcAft>
                <a:spcPts val="0"/>
              </a:spcAft>
              <a:buNone/>
            </a:pPr>
            <a:r>
              <a:rPr lang="en-GB" sz="1800">
                <a:solidFill>
                  <a:schemeClr val="dk1"/>
                </a:solidFill>
                <a:latin typeface="Times New Roman"/>
                <a:ea typeface="Times New Roman"/>
                <a:cs typeface="Times New Roman"/>
                <a:sym typeface="Times New Roman"/>
              </a:rPr>
              <a:t>Meghana Reddy Mynampati(20311A1234) Chelukali Ashish Kumar(20311A1243) </a:t>
            </a:r>
            <a:endParaRPr sz="1800">
              <a:solidFill>
                <a:schemeClr val="dk1"/>
              </a:solidFill>
              <a:latin typeface="Times New Roman"/>
              <a:ea typeface="Times New Roman"/>
              <a:cs typeface="Times New Roman"/>
              <a:sym typeface="Times New Roman"/>
            </a:endParaRPr>
          </a:p>
          <a:p>
            <a:pPr indent="0" lvl="0" marL="0" marR="1511300" rtl="0" algn="l">
              <a:lnSpc>
                <a:spcPct val="199999"/>
              </a:lnSpc>
              <a:spcBef>
                <a:spcPts val="0"/>
              </a:spcBef>
              <a:spcAft>
                <a:spcPts val="0"/>
              </a:spcAft>
              <a:buClr>
                <a:schemeClr val="dk1"/>
              </a:buClr>
              <a:buSzPts val="1100"/>
              <a:buFont typeface="Arial"/>
              <a:buNone/>
            </a:pPr>
            <a:r>
              <a:rPr lang="en-GB" sz="1800">
                <a:solidFill>
                  <a:schemeClr val="dk1"/>
                </a:solidFill>
                <a:latin typeface="Times New Roman"/>
                <a:ea typeface="Times New Roman"/>
                <a:cs typeface="Times New Roman"/>
                <a:sym typeface="Times New Roman"/>
              </a:rPr>
              <a:t>Panga Saikiran(21315A1205)</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500"/>
          </a:p>
        </p:txBody>
      </p:sp>
      <p:pic>
        <p:nvPicPr>
          <p:cNvPr id="56" name="Google Shape;56;p13"/>
          <p:cNvPicPr preferRelativeResize="0"/>
          <p:nvPr/>
        </p:nvPicPr>
        <p:blipFill rotWithShape="1">
          <a:blip r:embed="rId3">
            <a:alphaModFix/>
          </a:blip>
          <a:srcRect b="15027" l="20227" r="19856" t="18154"/>
          <a:stretch/>
        </p:blipFill>
        <p:spPr>
          <a:xfrm>
            <a:off x="738800" y="1584650"/>
            <a:ext cx="3576224" cy="3437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420">
                <a:latin typeface="Times New Roman"/>
                <a:ea typeface="Times New Roman"/>
                <a:cs typeface="Times New Roman"/>
                <a:sym typeface="Times New Roman"/>
              </a:rPr>
              <a:t>PROCEDURE :</a:t>
            </a:r>
            <a:endParaRPr b="1" sz="2420">
              <a:latin typeface="Times New Roman"/>
              <a:ea typeface="Times New Roman"/>
              <a:cs typeface="Times New Roman"/>
              <a:sym typeface="Times New Roman"/>
            </a:endParaRPr>
          </a:p>
          <a:p>
            <a:pPr indent="0" lvl="0" marL="0" rtl="0" algn="l">
              <a:spcBef>
                <a:spcPts val="0"/>
              </a:spcBef>
              <a:spcAft>
                <a:spcPts val="0"/>
              </a:spcAft>
              <a:buSzPts val="990"/>
              <a:buNone/>
            </a:pPr>
            <a:r>
              <a:t/>
            </a:r>
            <a:endParaRPr b="1" sz="2420">
              <a:latin typeface="Times New Roman"/>
              <a:ea typeface="Times New Roman"/>
              <a:cs typeface="Times New Roman"/>
              <a:sym typeface="Times New Roman"/>
            </a:endParaRPr>
          </a:p>
        </p:txBody>
      </p:sp>
      <p:sp>
        <p:nvSpPr>
          <p:cNvPr id="120" name="Google Shape;120;p22"/>
          <p:cNvSpPr txBox="1"/>
          <p:nvPr>
            <p:ph idx="1" type="body"/>
          </p:nvPr>
        </p:nvSpPr>
        <p:spPr>
          <a:xfrm>
            <a:off x="311700" y="1152475"/>
            <a:ext cx="8520600" cy="3580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a:solidFill>
                  <a:schemeClr val="dk1"/>
                </a:solidFill>
                <a:latin typeface="Times New Roman"/>
                <a:ea typeface="Times New Roman"/>
                <a:cs typeface="Times New Roman"/>
                <a:sym typeface="Times New Roman"/>
              </a:rPr>
              <a:t>1</a:t>
            </a:r>
            <a:r>
              <a:rPr b="1" lang="en-GB" sz="2000">
                <a:solidFill>
                  <a:schemeClr val="dk1"/>
                </a:solidFill>
                <a:latin typeface="Times New Roman"/>
                <a:ea typeface="Times New Roman"/>
                <a:cs typeface="Times New Roman"/>
                <a:sym typeface="Times New Roman"/>
              </a:rPr>
              <a:t>. Data Collection</a:t>
            </a:r>
            <a:r>
              <a:rPr lang="en-GB" sz="2000">
                <a:solidFill>
                  <a:schemeClr val="dk1"/>
                </a:solidFill>
                <a:latin typeface="Times New Roman"/>
                <a:ea typeface="Times New Roman"/>
                <a:cs typeface="Times New Roman"/>
                <a:sym typeface="Times New Roman"/>
              </a:rPr>
              <a:t>: </a:t>
            </a:r>
            <a:endParaRPr sz="2000">
              <a:solidFill>
                <a:schemeClr val="dk1"/>
              </a:solidFill>
              <a:latin typeface="Times New Roman"/>
              <a:ea typeface="Times New Roman"/>
              <a:cs typeface="Times New Roman"/>
              <a:sym typeface="Times New Roman"/>
            </a:endParaRPr>
          </a:p>
          <a:p>
            <a:pPr indent="0" lvl="0" marL="269999" rtl="0" algn="just">
              <a:lnSpc>
                <a:spcPct val="130000"/>
              </a:lnSpc>
              <a:spcBef>
                <a:spcPts val="1200"/>
              </a:spcBef>
              <a:spcAft>
                <a:spcPts val="0"/>
              </a:spcAft>
              <a:buNone/>
            </a:pPr>
            <a:r>
              <a:rPr lang="en-GB">
                <a:solidFill>
                  <a:schemeClr val="dk1"/>
                </a:solidFill>
                <a:latin typeface="Times New Roman"/>
                <a:ea typeface="Times New Roman"/>
                <a:cs typeface="Times New Roman"/>
                <a:sym typeface="Times New Roman"/>
              </a:rPr>
              <a:t>Gather a diverse and representative dataset of potato plant images, including both healthy plants and plants affected by various diseases. The dataset should cover different disease types and severity levels. Below is the link for dataset:</a:t>
            </a:r>
            <a:endParaRPr>
              <a:solidFill>
                <a:schemeClr val="dk1"/>
              </a:solidFill>
              <a:latin typeface="Times New Roman"/>
              <a:ea typeface="Times New Roman"/>
              <a:cs typeface="Times New Roman"/>
              <a:sym typeface="Times New Roman"/>
            </a:endParaRPr>
          </a:p>
          <a:p>
            <a:pPr indent="0" lvl="0" marL="520700" marR="419100" rtl="0" algn="ctr">
              <a:lnSpc>
                <a:spcPct val="130000"/>
              </a:lnSpc>
              <a:spcBef>
                <a:spcPts val="1200"/>
              </a:spcBef>
              <a:spcAft>
                <a:spcPts val="0"/>
              </a:spcAft>
              <a:buClr>
                <a:schemeClr val="dk1"/>
              </a:buClr>
              <a:buSzPts val="1100"/>
              <a:buFont typeface="Arial"/>
              <a:buNone/>
            </a:pPr>
            <a:r>
              <a:rPr lang="en-GB" u="sng">
                <a:solidFill>
                  <a:srgbClr val="0000FF"/>
                </a:solidFill>
                <a:latin typeface="Times New Roman"/>
                <a:ea typeface="Times New Roman"/>
                <a:cs typeface="Times New Roman"/>
                <a:sym typeface="Times New Roman"/>
              </a:rPr>
              <a:t>https:/</a:t>
            </a:r>
            <a:r>
              <a:rPr lang="en-GB" u="sng">
                <a:solidFill>
                  <a:srgbClr val="0000FF"/>
                </a:solidFill>
                <a:latin typeface="Times New Roman"/>
                <a:ea typeface="Times New Roman"/>
                <a:cs typeface="Times New Roman"/>
                <a:sym typeface="Times New Roman"/>
                <a:hlinkClick r:id="rId3">
                  <a:extLst>
                    <a:ext uri="{A12FA001-AC4F-418D-AE19-62706E023703}">
                      <ahyp:hlinkClr val="tx"/>
                    </a:ext>
                  </a:extLst>
                </a:hlinkClick>
              </a:rPr>
              <a:t>/www.kaggle.com/datasets/arjuntejaswi/plant-village</a:t>
            </a:r>
            <a:endParaRPr b="1">
              <a:solidFill>
                <a:schemeClr val="dk1"/>
              </a:solidFill>
              <a:latin typeface="Times New Roman"/>
              <a:ea typeface="Times New Roman"/>
              <a:cs typeface="Times New Roman"/>
              <a:sym typeface="Times New Roman"/>
            </a:endParaRPr>
          </a:p>
          <a:p>
            <a:pPr indent="0" lvl="0" marL="0" rtl="0" algn="l">
              <a:lnSpc>
                <a:spcPct val="130000"/>
              </a:lnSpc>
              <a:spcBef>
                <a:spcPts val="1200"/>
              </a:spcBef>
              <a:spcAft>
                <a:spcPts val="0"/>
              </a:spcAft>
              <a:buNone/>
            </a:pPr>
            <a:r>
              <a:rPr b="1" lang="en-GB">
                <a:solidFill>
                  <a:schemeClr val="dk1"/>
                </a:solidFill>
                <a:latin typeface="Times New Roman"/>
                <a:ea typeface="Times New Roman"/>
                <a:cs typeface="Times New Roman"/>
                <a:sym typeface="Times New Roman"/>
              </a:rPr>
              <a:t>2</a:t>
            </a:r>
            <a:r>
              <a:rPr b="1" lang="en-GB" sz="2000">
                <a:solidFill>
                  <a:schemeClr val="dk1"/>
                </a:solidFill>
                <a:latin typeface="Times New Roman"/>
                <a:ea typeface="Times New Roman"/>
                <a:cs typeface="Times New Roman"/>
                <a:sym typeface="Times New Roman"/>
              </a:rPr>
              <a:t>. Data Preprocessing: </a:t>
            </a:r>
            <a:endParaRPr b="1" sz="2000">
              <a:solidFill>
                <a:schemeClr val="dk1"/>
              </a:solidFill>
              <a:latin typeface="Times New Roman"/>
              <a:ea typeface="Times New Roman"/>
              <a:cs typeface="Times New Roman"/>
              <a:sym typeface="Times New Roman"/>
            </a:endParaRPr>
          </a:p>
          <a:p>
            <a:pPr indent="0" lvl="0" marL="269999" rtl="0" algn="just">
              <a:lnSpc>
                <a:spcPct val="130000"/>
              </a:lnSpc>
              <a:spcBef>
                <a:spcPts val="1200"/>
              </a:spcBef>
              <a:spcAft>
                <a:spcPts val="0"/>
              </a:spcAft>
              <a:buClr>
                <a:schemeClr val="dk1"/>
              </a:buClr>
              <a:buSzPts val="1100"/>
              <a:buFont typeface="Arial"/>
              <a:buNone/>
            </a:pPr>
            <a:r>
              <a:rPr lang="en-GB">
                <a:solidFill>
                  <a:schemeClr val="dk1"/>
                </a:solidFill>
                <a:latin typeface="Times New Roman"/>
                <a:ea typeface="Times New Roman"/>
                <a:cs typeface="Times New Roman"/>
                <a:sym typeface="Times New Roman"/>
              </a:rPr>
              <a:t>Perform image resizing, normalization, and data augmentation techniques like flipping and rotation to prepare the potato plant images for deep learning model training.</a:t>
            </a:r>
            <a:endParaRPr>
              <a:solidFill>
                <a:schemeClr val="dk1"/>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pic>
        <p:nvPicPr>
          <p:cNvPr id="121" name="Google Shape;121;p22"/>
          <p:cNvPicPr preferRelativeResize="0"/>
          <p:nvPr/>
        </p:nvPicPr>
        <p:blipFill>
          <a:blip r:embed="rId4">
            <a:alphaModFix/>
          </a:blip>
          <a:stretch>
            <a:fillRect/>
          </a:stretch>
        </p:blipFill>
        <p:spPr>
          <a:xfrm>
            <a:off x="6531425" y="219125"/>
            <a:ext cx="1841650" cy="1274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idx="1" type="body"/>
          </p:nvPr>
        </p:nvSpPr>
        <p:spPr>
          <a:xfrm>
            <a:off x="433650" y="481825"/>
            <a:ext cx="8276700" cy="4347000"/>
          </a:xfrm>
          <a:prstGeom prst="rect">
            <a:avLst/>
          </a:prstGeom>
        </p:spPr>
        <p:txBody>
          <a:bodyPr anchorCtr="0" anchor="t" bIns="91425" lIns="91425" spcFirstLastPara="1" rIns="91425" wrap="square" tIns="91425">
            <a:normAutofit fontScale="25000" lnSpcReduction="20000"/>
          </a:bodyPr>
          <a:lstStyle/>
          <a:p>
            <a:pPr indent="0" lvl="0" marL="0" rtl="0" algn="l">
              <a:lnSpc>
                <a:spcPct val="150000"/>
              </a:lnSpc>
              <a:spcBef>
                <a:spcPts val="1200"/>
              </a:spcBef>
              <a:spcAft>
                <a:spcPts val="0"/>
              </a:spcAft>
              <a:buNone/>
            </a:pPr>
            <a:r>
              <a:rPr b="1" lang="en-GB" sz="8000">
                <a:solidFill>
                  <a:schemeClr val="dk1"/>
                </a:solidFill>
                <a:latin typeface="Times New Roman"/>
                <a:ea typeface="Times New Roman"/>
                <a:cs typeface="Times New Roman"/>
                <a:sym typeface="Times New Roman"/>
              </a:rPr>
              <a:t>3</a:t>
            </a:r>
            <a:r>
              <a:rPr lang="en-GB" sz="8000">
                <a:solidFill>
                  <a:schemeClr val="dk1"/>
                </a:solidFill>
                <a:latin typeface="Times New Roman"/>
                <a:ea typeface="Times New Roman"/>
                <a:cs typeface="Times New Roman"/>
                <a:sym typeface="Times New Roman"/>
              </a:rPr>
              <a:t>. </a:t>
            </a:r>
            <a:r>
              <a:rPr b="1" lang="en-GB" sz="8000">
                <a:solidFill>
                  <a:schemeClr val="dk1"/>
                </a:solidFill>
                <a:latin typeface="Times New Roman"/>
                <a:ea typeface="Times New Roman"/>
                <a:cs typeface="Times New Roman"/>
                <a:sym typeface="Times New Roman"/>
              </a:rPr>
              <a:t>Data Split:</a:t>
            </a:r>
            <a:r>
              <a:rPr lang="en-GB" sz="8000">
                <a:solidFill>
                  <a:schemeClr val="dk1"/>
                </a:solidFill>
                <a:latin typeface="Times New Roman"/>
                <a:ea typeface="Times New Roman"/>
                <a:cs typeface="Times New Roman"/>
                <a:sym typeface="Times New Roman"/>
              </a:rPr>
              <a:t> </a:t>
            </a:r>
            <a:endParaRPr sz="8000">
              <a:solidFill>
                <a:schemeClr val="dk1"/>
              </a:solidFill>
              <a:latin typeface="Times New Roman"/>
              <a:ea typeface="Times New Roman"/>
              <a:cs typeface="Times New Roman"/>
              <a:sym typeface="Times New Roman"/>
            </a:endParaRPr>
          </a:p>
          <a:p>
            <a:pPr indent="0" lvl="0" marL="269999" rtl="0" algn="just">
              <a:lnSpc>
                <a:spcPct val="150000"/>
              </a:lnSpc>
              <a:spcBef>
                <a:spcPts val="1200"/>
              </a:spcBef>
              <a:spcAft>
                <a:spcPts val="0"/>
              </a:spcAft>
              <a:buNone/>
            </a:pPr>
            <a:r>
              <a:rPr lang="en-GB" sz="7200">
                <a:solidFill>
                  <a:schemeClr val="dk1"/>
                </a:solidFill>
                <a:latin typeface="Times New Roman"/>
                <a:ea typeface="Times New Roman"/>
                <a:cs typeface="Times New Roman"/>
                <a:sym typeface="Times New Roman"/>
              </a:rPr>
              <a:t>Divide the dataset into three subset</a:t>
            </a:r>
            <a:r>
              <a:rPr lang="en-GB" sz="7200">
                <a:solidFill>
                  <a:schemeClr val="dk1"/>
                </a:solidFill>
                <a:latin typeface="Times New Roman"/>
                <a:ea typeface="Times New Roman"/>
                <a:cs typeface="Times New Roman"/>
                <a:sym typeface="Times New Roman"/>
              </a:rPr>
              <a:t>s: training, validation, and testing sets. T</a:t>
            </a:r>
            <a:r>
              <a:rPr lang="en-GB" sz="7200">
                <a:solidFill>
                  <a:schemeClr val="dk1"/>
                </a:solidFill>
                <a:latin typeface="Times New Roman"/>
                <a:ea typeface="Times New Roman"/>
                <a:cs typeface="Times New Roman"/>
                <a:sym typeface="Times New Roman"/>
              </a:rPr>
              <a:t>he training set is used to train the deep learning model, the validation set is used to tune hyperparameters and prevent overfitting, and the testing set is used to evaluate the model's performance on un</a:t>
            </a:r>
            <a:r>
              <a:rPr lang="en-GB" sz="7200">
                <a:solidFill>
                  <a:schemeClr val="dk1"/>
                </a:solidFill>
                <a:latin typeface="Times New Roman"/>
                <a:ea typeface="Times New Roman"/>
                <a:cs typeface="Times New Roman"/>
                <a:sym typeface="Times New Roman"/>
              </a:rPr>
              <a:t>s</a:t>
            </a:r>
            <a:r>
              <a:rPr lang="en-GB" sz="7200">
                <a:solidFill>
                  <a:schemeClr val="dk1"/>
                </a:solidFill>
                <a:latin typeface="Times New Roman"/>
                <a:ea typeface="Times New Roman"/>
                <a:cs typeface="Times New Roman"/>
                <a:sym typeface="Times New Roman"/>
              </a:rPr>
              <a:t>een data.</a:t>
            </a:r>
            <a:endParaRPr sz="4400">
              <a:solidFill>
                <a:schemeClr val="dk1"/>
              </a:solidFill>
              <a:latin typeface="Times New Roman"/>
              <a:ea typeface="Times New Roman"/>
              <a:cs typeface="Times New Roman"/>
              <a:sym typeface="Times New Roman"/>
            </a:endParaRPr>
          </a:p>
          <a:p>
            <a:pPr indent="0" lvl="0" marL="269999" rtl="0" algn="just">
              <a:lnSpc>
                <a:spcPct val="150000"/>
              </a:lnSpc>
              <a:spcBef>
                <a:spcPts val="120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0"/>
              </a:spcAft>
              <a:buNone/>
            </a:pPr>
            <a:r>
              <a:rPr b="1" lang="en-GB" sz="8000">
                <a:solidFill>
                  <a:schemeClr val="dk1"/>
                </a:solidFill>
                <a:latin typeface="Times New Roman"/>
                <a:ea typeface="Times New Roman"/>
                <a:cs typeface="Times New Roman"/>
                <a:sym typeface="Times New Roman"/>
              </a:rPr>
              <a:t>4. Design the Deep Learning Model:</a:t>
            </a:r>
            <a:endParaRPr b="1" sz="8000">
              <a:solidFill>
                <a:schemeClr val="dk1"/>
              </a:solidFill>
              <a:latin typeface="Times New Roman"/>
              <a:ea typeface="Times New Roman"/>
              <a:cs typeface="Times New Roman"/>
              <a:sym typeface="Times New Roman"/>
            </a:endParaRPr>
          </a:p>
          <a:p>
            <a:pPr indent="0" lvl="0" marL="269999" rtl="0" algn="just">
              <a:lnSpc>
                <a:spcPct val="150000"/>
              </a:lnSpc>
              <a:spcBef>
                <a:spcPts val="1200"/>
              </a:spcBef>
              <a:spcAft>
                <a:spcPts val="0"/>
              </a:spcAft>
              <a:buNone/>
            </a:pPr>
            <a:r>
              <a:rPr lang="en-GB" sz="7200">
                <a:solidFill>
                  <a:schemeClr val="dk1"/>
                </a:solidFill>
                <a:latin typeface="Times New Roman"/>
                <a:ea typeface="Times New Roman"/>
                <a:cs typeface="Times New Roman"/>
                <a:sym typeface="Times New Roman"/>
              </a:rPr>
              <a:t>Choose an appropriate deep learning architecture for</a:t>
            </a:r>
            <a:r>
              <a:rPr lang="en-GB" sz="7200">
                <a:solidFill>
                  <a:schemeClr val="dk1"/>
                </a:solidFill>
                <a:latin typeface="Times New Roman"/>
                <a:ea typeface="Times New Roman"/>
                <a:cs typeface="Times New Roman"/>
                <a:sym typeface="Times New Roman"/>
              </a:rPr>
              <a:t> </a:t>
            </a:r>
            <a:r>
              <a:rPr lang="en-GB" sz="7200">
                <a:solidFill>
                  <a:schemeClr val="dk1"/>
                </a:solidFill>
                <a:latin typeface="Times New Roman"/>
                <a:ea typeface="Times New Roman"/>
                <a:cs typeface="Times New Roman"/>
                <a:sym typeface="Times New Roman"/>
              </a:rPr>
              <a:t>image classification tasks, such as Convolutional Neural Networks (CNNs). </a:t>
            </a:r>
            <a:endParaRPr sz="3263">
              <a:solidFill>
                <a:schemeClr val="dk1"/>
              </a:solidFill>
              <a:latin typeface="Times New Roman"/>
              <a:ea typeface="Times New Roman"/>
              <a:cs typeface="Times New Roman"/>
              <a:sym typeface="Times New Roman"/>
            </a:endParaRPr>
          </a:p>
          <a:p>
            <a:pPr indent="0" lvl="0" marL="269999" rtl="0" algn="just">
              <a:lnSpc>
                <a:spcPct val="150000"/>
              </a:lnSpc>
              <a:spcBef>
                <a:spcPts val="1200"/>
              </a:spcBef>
              <a:spcAft>
                <a:spcPts val="0"/>
              </a:spcAft>
              <a:buNone/>
            </a:pPr>
            <a:r>
              <a:t/>
            </a:r>
            <a:endParaRPr sz="7200">
              <a:solidFill>
                <a:schemeClr val="dk1"/>
              </a:solidFill>
              <a:latin typeface="Times New Roman"/>
              <a:ea typeface="Times New Roman"/>
              <a:cs typeface="Times New Roman"/>
              <a:sym typeface="Times New Roman"/>
            </a:endParaRPr>
          </a:p>
          <a:p>
            <a:pPr indent="0" lvl="0" marL="269999" rtl="0" algn="just">
              <a:lnSpc>
                <a:spcPct val="150000"/>
              </a:lnSpc>
              <a:spcBef>
                <a:spcPts val="1200"/>
              </a:spcBef>
              <a:spcAft>
                <a:spcPts val="0"/>
              </a:spcAft>
              <a:buNone/>
            </a:pPr>
            <a:r>
              <a:t/>
            </a:r>
            <a:endParaRPr sz="7200">
              <a:solidFill>
                <a:schemeClr val="dk1"/>
              </a:solidFill>
              <a:latin typeface="Times New Roman"/>
              <a:ea typeface="Times New Roman"/>
              <a:cs typeface="Times New Roman"/>
              <a:sym typeface="Times New Roman"/>
            </a:endParaRPr>
          </a:p>
          <a:p>
            <a:pPr indent="0" lvl="0" marL="269999" rtl="0" algn="just">
              <a:lnSpc>
                <a:spcPct val="150000"/>
              </a:lnSpc>
              <a:spcBef>
                <a:spcPts val="1200"/>
              </a:spcBef>
              <a:spcAft>
                <a:spcPts val="0"/>
              </a:spcAft>
              <a:buNone/>
            </a:pPr>
            <a:r>
              <a:t/>
            </a:r>
            <a:endParaRPr sz="7200">
              <a:solidFill>
                <a:schemeClr val="dk1"/>
              </a:solidFill>
              <a:latin typeface="Times New Roman"/>
              <a:ea typeface="Times New Roman"/>
              <a:cs typeface="Times New Roman"/>
              <a:sym typeface="Times New Roman"/>
            </a:endParaRPr>
          </a:p>
          <a:p>
            <a:pPr indent="0" lvl="0" marL="0" rtl="0" algn="just">
              <a:lnSpc>
                <a:spcPct val="150000"/>
              </a:lnSpc>
              <a:spcBef>
                <a:spcPts val="1200"/>
              </a:spcBef>
              <a:spcAft>
                <a:spcPts val="0"/>
              </a:spcAft>
              <a:buNone/>
            </a:pPr>
            <a:r>
              <a:t/>
            </a:r>
            <a:endParaRPr/>
          </a:p>
          <a:p>
            <a:pPr indent="0" lvl="0" marL="0" rtl="0" algn="just">
              <a:lnSpc>
                <a:spcPct val="150000"/>
              </a:lnSpc>
              <a:spcBef>
                <a:spcPts val="1200"/>
              </a:spcBef>
              <a:spcAft>
                <a:spcPts val="0"/>
              </a:spcAft>
              <a:buClr>
                <a:schemeClr val="dk1"/>
              </a:buClr>
              <a:buSzPct val="61111"/>
              <a:buFont typeface="Arial"/>
              <a:buNone/>
            </a:pPr>
            <a:r>
              <a:t/>
            </a:r>
            <a:endParaRPr/>
          </a:p>
          <a:p>
            <a:pPr indent="0" lvl="0" marL="0" rtl="0" algn="l">
              <a:lnSpc>
                <a:spcPct val="150000"/>
              </a:lnSpc>
              <a:spcBef>
                <a:spcPts val="1200"/>
              </a:spcBef>
              <a:spcAft>
                <a:spcPts val="1200"/>
              </a:spcAft>
              <a:buNone/>
            </a:pPr>
            <a:r>
              <a:t/>
            </a:r>
            <a:endParaRPr sz="7200"/>
          </a:p>
        </p:txBody>
      </p:sp>
      <p:pic>
        <p:nvPicPr>
          <p:cNvPr id="127" name="Google Shape;127;p23"/>
          <p:cNvPicPr preferRelativeResize="0"/>
          <p:nvPr/>
        </p:nvPicPr>
        <p:blipFill>
          <a:blip r:embed="rId3">
            <a:alphaModFix/>
          </a:blip>
          <a:stretch>
            <a:fillRect/>
          </a:stretch>
        </p:blipFill>
        <p:spPr>
          <a:xfrm>
            <a:off x="6657900" y="3886725"/>
            <a:ext cx="1879125" cy="1043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24"/>
          <p:cNvPicPr preferRelativeResize="0"/>
          <p:nvPr/>
        </p:nvPicPr>
        <p:blipFill>
          <a:blip r:embed="rId3">
            <a:alphaModFix/>
          </a:blip>
          <a:stretch>
            <a:fillRect/>
          </a:stretch>
        </p:blipFill>
        <p:spPr>
          <a:xfrm>
            <a:off x="1124275" y="1156375"/>
            <a:ext cx="6895474" cy="3629750"/>
          </a:xfrm>
          <a:prstGeom prst="rect">
            <a:avLst/>
          </a:prstGeom>
          <a:noFill/>
          <a:ln>
            <a:noFill/>
          </a:ln>
        </p:spPr>
      </p:pic>
      <p:sp>
        <p:nvSpPr>
          <p:cNvPr id="133" name="Google Shape;133;p24"/>
          <p:cNvSpPr txBox="1"/>
          <p:nvPr/>
        </p:nvSpPr>
        <p:spPr>
          <a:xfrm>
            <a:off x="2890950" y="353350"/>
            <a:ext cx="3544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000">
                <a:latin typeface="Times New Roman"/>
                <a:ea typeface="Times New Roman"/>
                <a:cs typeface="Times New Roman"/>
                <a:sym typeface="Times New Roman"/>
              </a:rPr>
              <a:t>B</a:t>
            </a:r>
            <a:r>
              <a:rPr b="1" lang="en-GB" sz="2000">
                <a:latin typeface="Times New Roman"/>
                <a:ea typeface="Times New Roman"/>
                <a:cs typeface="Times New Roman"/>
                <a:sym typeface="Times New Roman"/>
              </a:rPr>
              <a:t>LOCK DIAGRAM OF</a:t>
            </a:r>
            <a:r>
              <a:rPr b="1" lang="en-GB" sz="2000"/>
              <a:t> </a:t>
            </a:r>
            <a:r>
              <a:rPr b="1" lang="en-GB" sz="2000">
                <a:latin typeface="Times New Roman"/>
                <a:ea typeface="Times New Roman"/>
                <a:cs typeface="Times New Roman"/>
                <a:sym typeface="Times New Roman"/>
              </a:rPr>
              <a:t>CNN</a:t>
            </a:r>
            <a:endParaRPr b="1" sz="20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idx="1" type="body"/>
          </p:nvPr>
        </p:nvSpPr>
        <p:spPr>
          <a:xfrm>
            <a:off x="311700" y="563575"/>
            <a:ext cx="8520600" cy="3997800"/>
          </a:xfrm>
          <a:prstGeom prst="rect">
            <a:avLst/>
          </a:prstGeom>
        </p:spPr>
        <p:txBody>
          <a:bodyPr anchorCtr="0" anchor="t" bIns="91425" lIns="91425" spcFirstLastPara="1" rIns="91425" wrap="square" tIns="91425">
            <a:normAutofit fontScale="25000" lnSpcReduction="20000"/>
          </a:bodyPr>
          <a:lstStyle/>
          <a:p>
            <a:pPr indent="0" lvl="0" marL="0" rtl="0" algn="just">
              <a:lnSpc>
                <a:spcPct val="150000"/>
              </a:lnSpc>
              <a:spcBef>
                <a:spcPts val="1200"/>
              </a:spcBef>
              <a:spcAft>
                <a:spcPts val="0"/>
              </a:spcAft>
              <a:buNone/>
            </a:pPr>
            <a:r>
              <a:rPr b="1" lang="en-GB" sz="8000">
                <a:solidFill>
                  <a:schemeClr val="dk1"/>
                </a:solidFill>
                <a:latin typeface="Times New Roman"/>
                <a:ea typeface="Times New Roman"/>
                <a:cs typeface="Times New Roman"/>
                <a:sym typeface="Times New Roman"/>
              </a:rPr>
              <a:t>5. Model Construction:</a:t>
            </a:r>
            <a:r>
              <a:rPr b="1" lang="en-GB" sz="7200">
                <a:solidFill>
                  <a:schemeClr val="dk1"/>
                </a:solidFill>
                <a:latin typeface="Times New Roman"/>
                <a:ea typeface="Times New Roman"/>
                <a:cs typeface="Times New Roman"/>
                <a:sym typeface="Times New Roman"/>
              </a:rPr>
              <a:t> </a:t>
            </a:r>
            <a:endParaRPr b="1" sz="7200">
              <a:solidFill>
                <a:schemeClr val="dk1"/>
              </a:solidFill>
              <a:latin typeface="Times New Roman"/>
              <a:ea typeface="Times New Roman"/>
              <a:cs typeface="Times New Roman"/>
              <a:sym typeface="Times New Roman"/>
            </a:endParaRPr>
          </a:p>
          <a:p>
            <a:pPr indent="0" lvl="0" marL="269999" rtl="0" algn="just">
              <a:lnSpc>
                <a:spcPct val="150000"/>
              </a:lnSpc>
              <a:spcBef>
                <a:spcPts val="1200"/>
              </a:spcBef>
              <a:spcAft>
                <a:spcPts val="0"/>
              </a:spcAft>
              <a:buNone/>
            </a:pPr>
            <a:r>
              <a:rPr lang="en-GB" sz="7200">
                <a:solidFill>
                  <a:schemeClr val="dk1"/>
                </a:solidFill>
                <a:latin typeface="Times New Roman"/>
                <a:ea typeface="Times New Roman"/>
                <a:cs typeface="Times New Roman"/>
                <a:sym typeface="Times New Roman"/>
              </a:rPr>
              <a:t>Build the deep learning model and define the layers, activation functions, and other hyperparameters. Include a final classification layer with the number of output classes representing different potato plant diseases.</a:t>
            </a:r>
            <a:endParaRPr sz="7200">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0"/>
              </a:spcAft>
              <a:buNone/>
            </a:pPr>
            <a:r>
              <a:t/>
            </a:r>
            <a:endParaRPr sz="3500">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0"/>
              </a:spcAft>
              <a:buNone/>
            </a:pPr>
            <a:r>
              <a:rPr b="1" lang="en-GB" sz="8000">
                <a:solidFill>
                  <a:schemeClr val="dk1"/>
                </a:solidFill>
                <a:latin typeface="Times New Roman"/>
                <a:ea typeface="Times New Roman"/>
                <a:cs typeface="Times New Roman"/>
                <a:sym typeface="Times New Roman"/>
              </a:rPr>
              <a:t>6</a:t>
            </a:r>
            <a:r>
              <a:rPr b="1" lang="en-GB" sz="6300">
                <a:solidFill>
                  <a:schemeClr val="dk1"/>
                </a:solidFill>
                <a:latin typeface="Times New Roman"/>
                <a:ea typeface="Times New Roman"/>
                <a:cs typeface="Times New Roman"/>
                <a:sym typeface="Times New Roman"/>
              </a:rPr>
              <a:t>. </a:t>
            </a:r>
            <a:r>
              <a:rPr b="1" lang="en-GB" sz="8000">
                <a:solidFill>
                  <a:schemeClr val="dk1"/>
                </a:solidFill>
                <a:latin typeface="Times New Roman"/>
                <a:ea typeface="Times New Roman"/>
                <a:cs typeface="Times New Roman"/>
                <a:sym typeface="Times New Roman"/>
              </a:rPr>
              <a:t>Model Training: </a:t>
            </a:r>
            <a:endParaRPr b="1" sz="8000">
              <a:solidFill>
                <a:schemeClr val="dk1"/>
              </a:solidFill>
              <a:latin typeface="Times New Roman"/>
              <a:ea typeface="Times New Roman"/>
              <a:cs typeface="Times New Roman"/>
              <a:sym typeface="Times New Roman"/>
            </a:endParaRPr>
          </a:p>
          <a:p>
            <a:pPr indent="0" lvl="0" marL="269999" rtl="0" algn="just">
              <a:lnSpc>
                <a:spcPct val="150000"/>
              </a:lnSpc>
              <a:spcBef>
                <a:spcPts val="1200"/>
              </a:spcBef>
              <a:spcAft>
                <a:spcPts val="0"/>
              </a:spcAft>
              <a:buNone/>
            </a:pPr>
            <a:r>
              <a:rPr lang="en-GB" sz="7200">
                <a:solidFill>
                  <a:schemeClr val="dk1"/>
                </a:solidFill>
                <a:latin typeface="Times New Roman"/>
                <a:ea typeface="Times New Roman"/>
                <a:cs typeface="Times New Roman"/>
                <a:sym typeface="Times New Roman"/>
              </a:rPr>
              <a:t>Train the model using the training dataset. During training, the model learns to recognize patterns and features associated with different potato plant diseases. Use an optimization algorithm like Adam  to update the model's weights and minimize the loss function.</a:t>
            </a:r>
            <a:endParaRPr sz="7200">
              <a:solidFill>
                <a:schemeClr val="dk1"/>
              </a:solidFill>
              <a:latin typeface="Times New Roman"/>
              <a:ea typeface="Times New Roman"/>
              <a:cs typeface="Times New Roman"/>
              <a:sym typeface="Times New Roman"/>
            </a:endParaRPr>
          </a:p>
          <a:p>
            <a:pPr indent="0" lvl="0" marL="0" rtl="0" algn="l">
              <a:spcBef>
                <a:spcPts val="1200"/>
              </a:spcBef>
              <a:spcAft>
                <a:spcPts val="1200"/>
              </a:spcAft>
              <a:buClr>
                <a:schemeClr val="dk1"/>
              </a:buClr>
              <a:buSzPct val="61111"/>
              <a:buFont typeface="Arial"/>
              <a:buNone/>
            </a:pPr>
            <a:r>
              <a:t/>
            </a:r>
            <a:endParaRPr/>
          </a:p>
        </p:txBody>
      </p:sp>
      <p:pic>
        <p:nvPicPr>
          <p:cNvPr id="139" name="Google Shape;139;p25"/>
          <p:cNvPicPr preferRelativeResize="0"/>
          <p:nvPr/>
        </p:nvPicPr>
        <p:blipFill>
          <a:blip r:embed="rId3">
            <a:alphaModFix/>
          </a:blip>
          <a:stretch>
            <a:fillRect/>
          </a:stretch>
        </p:blipFill>
        <p:spPr>
          <a:xfrm>
            <a:off x="6478525" y="1997625"/>
            <a:ext cx="2017849" cy="1148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idx="1" type="body"/>
          </p:nvPr>
        </p:nvSpPr>
        <p:spPr>
          <a:xfrm>
            <a:off x="397350" y="588900"/>
            <a:ext cx="8520600" cy="4411500"/>
          </a:xfrm>
          <a:prstGeom prst="rect">
            <a:avLst/>
          </a:prstGeom>
        </p:spPr>
        <p:txBody>
          <a:bodyPr anchorCtr="0" anchor="t" bIns="91425" lIns="91425" spcFirstLastPara="1" rIns="91425" wrap="square" tIns="91425">
            <a:normAutofit fontScale="55000" lnSpcReduction="20000"/>
          </a:bodyPr>
          <a:lstStyle/>
          <a:p>
            <a:pPr indent="0" lvl="0" marL="0" rtl="0" algn="l">
              <a:lnSpc>
                <a:spcPct val="130000"/>
              </a:lnSpc>
              <a:spcBef>
                <a:spcPts val="0"/>
              </a:spcBef>
              <a:spcAft>
                <a:spcPts val="0"/>
              </a:spcAft>
              <a:buNone/>
            </a:pPr>
            <a:r>
              <a:rPr b="1" lang="en-GB" sz="3641">
                <a:solidFill>
                  <a:schemeClr val="dk1"/>
                </a:solidFill>
                <a:latin typeface="Times New Roman"/>
                <a:ea typeface="Times New Roman"/>
                <a:cs typeface="Times New Roman"/>
                <a:sym typeface="Times New Roman"/>
              </a:rPr>
              <a:t>7. </a:t>
            </a:r>
            <a:r>
              <a:rPr b="1" lang="en-GB" sz="3641">
                <a:solidFill>
                  <a:schemeClr val="dk1"/>
                </a:solidFill>
                <a:latin typeface="Times New Roman"/>
                <a:ea typeface="Times New Roman"/>
                <a:cs typeface="Times New Roman"/>
                <a:sym typeface="Times New Roman"/>
              </a:rPr>
              <a:t>Model Evaluation and Visualization</a:t>
            </a:r>
            <a:endParaRPr b="1" sz="3641">
              <a:solidFill>
                <a:schemeClr val="dk1"/>
              </a:solidFill>
              <a:latin typeface="Times New Roman"/>
              <a:ea typeface="Times New Roman"/>
              <a:cs typeface="Times New Roman"/>
              <a:sym typeface="Times New Roman"/>
            </a:endParaRPr>
          </a:p>
          <a:p>
            <a:pPr indent="0" lvl="0" marL="0" rtl="0" algn="l">
              <a:lnSpc>
                <a:spcPct val="130000"/>
              </a:lnSpc>
              <a:spcBef>
                <a:spcPts val="0"/>
              </a:spcBef>
              <a:spcAft>
                <a:spcPts val="0"/>
              </a:spcAft>
              <a:buNone/>
            </a:pPr>
            <a:r>
              <a:t/>
            </a:r>
            <a:endParaRPr b="1" sz="1822">
              <a:solidFill>
                <a:schemeClr val="dk1"/>
              </a:solidFill>
              <a:latin typeface="Times New Roman"/>
              <a:ea typeface="Times New Roman"/>
              <a:cs typeface="Times New Roman"/>
              <a:sym typeface="Times New Roman"/>
            </a:endParaRPr>
          </a:p>
          <a:p>
            <a:pPr indent="0" lvl="0" marL="269999" rtl="0" algn="just">
              <a:lnSpc>
                <a:spcPct val="130000"/>
              </a:lnSpc>
              <a:spcBef>
                <a:spcPts val="0"/>
              </a:spcBef>
              <a:spcAft>
                <a:spcPts val="0"/>
              </a:spcAft>
              <a:buNone/>
            </a:pPr>
            <a:r>
              <a:rPr lang="en-GB" sz="3277">
                <a:solidFill>
                  <a:schemeClr val="dk1"/>
                </a:solidFill>
                <a:latin typeface="Times New Roman"/>
                <a:ea typeface="Times New Roman"/>
                <a:cs typeface="Times New Roman"/>
                <a:sym typeface="Times New Roman"/>
              </a:rPr>
              <a:t>Evaluate the trained model using the test dataset and visualize the training and validation accuracy and loss over epochs. Compute its accuracy and performance metrics, such as confidence and confusion matrix. This step ensures that the model performs well on unseen data and generalizes effectively.</a:t>
            </a:r>
            <a:endParaRPr sz="3277">
              <a:solidFill>
                <a:schemeClr val="dk1"/>
              </a:solidFill>
              <a:latin typeface="Times New Roman"/>
              <a:ea typeface="Times New Roman"/>
              <a:cs typeface="Times New Roman"/>
              <a:sym typeface="Times New Roman"/>
            </a:endParaRPr>
          </a:p>
          <a:p>
            <a:pPr indent="0" lvl="0" marL="269999" rtl="0" algn="just">
              <a:lnSpc>
                <a:spcPct val="130000"/>
              </a:lnSpc>
              <a:spcBef>
                <a:spcPts val="0"/>
              </a:spcBef>
              <a:spcAft>
                <a:spcPts val="0"/>
              </a:spcAft>
              <a:buNone/>
            </a:pPr>
            <a:r>
              <a:t/>
            </a:r>
            <a:endParaRPr sz="3277">
              <a:solidFill>
                <a:schemeClr val="dk1"/>
              </a:solidFill>
              <a:latin typeface="Times New Roman"/>
              <a:ea typeface="Times New Roman"/>
              <a:cs typeface="Times New Roman"/>
              <a:sym typeface="Times New Roman"/>
            </a:endParaRPr>
          </a:p>
          <a:p>
            <a:pPr indent="0" lvl="0" marL="0" rtl="0" algn="just">
              <a:lnSpc>
                <a:spcPct val="130000"/>
              </a:lnSpc>
              <a:spcBef>
                <a:spcPts val="0"/>
              </a:spcBef>
              <a:spcAft>
                <a:spcPts val="0"/>
              </a:spcAft>
              <a:buNone/>
            </a:pPr>
            <a:r>
              <a:rPr b="1" lang="en-GB" sz="3641">
                <a:solidFill>
                  <a:schemeClr val="dk1"/>
                </a:solidFill>
                <a:latin typeface="Times New Roman"/>
                <a:ea typeface="Times New Roman"/>
                <a:cs typeface="Times New Roman"/>
                <a:sym typeface="Times New Roman"/>
              </a:rPr>
              <a:t>8. Prediction</a:t>
            </a:r>
            <a:endParaRPr b="1" sz="3641">
              <a:solidFill>
                <a:schemeClr val="dk1"/>
              </a:solidFill>
              <a:latin typeface="Times New Roman"/>
              <a:ea typeface="Times New Roman"/>
              <a:cs typeface="Times New Roman"/>
              <a:sym typeface="Times New Roman"/>
            </a:endParaRPr>
          </a:p>
          <a:p>
            <a:pPr indent="0" lvl="0" marL="0" rtl="0" algn="just">
              <a:lnSpc>
                <a:spcPct val="130000"/>
              </a:lnSpc>
              <a:spcBef>
                <a:spcPts val="0"/>
              </a:spcBef>
              <a:spcAft>
                <a:spcPts val="0"/>
              </a:spcAft>
              <a:buNone/>
            </a:pPr>
            <a:r>
              <a:t/>
            </a:r>
            <a:endParaRPr b="1" sz="1822">
              <a:solidFill>
                <a:schemeClr val="dk1"/>
              </a:solidFill>
              <a:latin typeface="Times New Roman"/>
              <a:ea typeface="Times New Roman"/>
              <a:cs typeface="Times New Roman"/>
              <a:sym typeface="Times New Roman"/>
            </a:endParaRPr>
          </a:p>
          <a:p>
            <a:pPr indent="0" lvl="0" marL="269999" rtl="0" algn="just">
              <a:lnSpc>
                <a:spcPct val="130000"/>
              </a:lnSpc>
              <a:spcBef>
                <a:spcPts val="0"/>
              </a:spcBef>
              <a:spcAft>
                <a:spcPts val="0"/>
              </a:spcAft>
              <a:buNone/>
            </a:pPr>
            <a:r>
              <a:rPr lang="en-GB" sz="3277">
                <a:solidFill>
                  <a:schemeClr val="dk1"/>
                </a:solidFill>
                <a:latin typeface="Times New Roman"/>
                <a:ea typeface="Times New Roman"/>
                <a:cs typeface="Times New Roman"/>
                <a:sym typeface="Times New Roman"/>
              </a:rPr>
              <a:t>Use the trained model to make predictions on new unseen images and visualize the predicted class labels and their corresponding confidence scores.</a:t>
            </a:r>
            <a:endParaRPr sz="3277">
              <a:solidFill>
                <a:schemeClr val="dk1"/>
              </a:solidFill>
              <a:latin typeface="Times New Roman"/>
              <a:ea typeface="Times New Roman"/>
              <a:cs typeface="Times New Roman"/>
              <a:sym typeface="Times New Roman"/>
            </a:endParaRPr>
          </a:p>
          <a:p>
            <a:pPr indent="0" lvl="0" marL="269999" rtl="0" algn="just">
              <a:lnSpc>
                <a:spcPct val="130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269999" rtl="0" algn="just">
              <a:lnSpc>
                <a:spcPct val="130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30000"/>
              </a:lnSpc>
              <a:spcBef>
                <a:spcPts val="0"/>
              </a:spcBef>
              <a:spcAft>
                <a:spcPts val="0"/>
              </a:spcAft>
              <a:buNone/>
            </a:pPr>
            <a:r>
              <a:t/>
            </a:r>
            <a:endParaRPr b="1">
              <a:latin typeface="Times New Roman"/>
              <a:ea typeface="Times New Roman"/>
              <a:cs typeface="Times New Roman"/>
              <a:sym typeface="Times New Roman"/>
            </a:endParaRPr>
          </a:p>
          <a:p>
            <a:pPr indent="0" lvl="0" marL="269999" rtl="0" algn="just">
              <a:lnSpc>
                <a:spcPct val="13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pic>
        <p:nvPicPr>
          <p:cNvPr id="145" name="Google Shape;145;p26"/>
          <p:cNvPicPr preferRelativeResize="0"/>
          <p:nvPr/>
        </p:nvPicPr>
        <p:blipFill>
          <a:blip r:embed="rId3">
            <a:alphaModFix/>
          </a:blip>
          <a:stretch>
            <a:fillRect/>
          </a:stretch>
        </p:blipFill>
        <p:spPr>
          <a:xfrm>
            <a:off x="6963247" y="3586925"/>
            <a:ext cx="1805300" cy="13533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7"/>
          <p:cNvPicPr preferRelativeResize="0"/>
          <p:nvPr/>
        </p:nvPicPr>
        <p:blipFill>
          <a:blip r:embed="rId3">
            <a:alphaModFix/>
          </a:blip>
          <a:stretch>
            <a:fillRect/>
          </a:stretch>
        </p:blipFill>
        <p:spPr>
          <a:xfrm>
            <a:off x="867300" y="242150"/>
            <a:ext cx="7270226" cy="46592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latin typeface="Times New Roman"/>
                <a:ea typeface="Times New Roman"/>
                <a:cs typeface="Times New Roman"/>
                <a:sym typeface="Times New Roman"/>
              </a:rPr>
              <a:t>SOFTWARE REQUIREMENTS :</a:t>
            </a:r>
            <a:endParaRPr b="1" sz="2420">
              <a:latin typeface="Times New Roman"/>
              <a:ea typeface="Times New Roman"/>
              <a:cs typeface="Times New Roman"/>
              <a:sym typeface="Times New Roman"/>
            </a:endParaRPr>
          </a:p>
        </p:txBody>
      </p:sp>
      <p:sp>
        <p:nvSpPr>
          <p:cNvPr id="156" name="Google Shape;156;p28"/>
          <p:cNvSpPr txBox="1"/>
          <p:nvPr>
            <p:ph idx="1" type="body"/>
          </p:nvPr>
        </p:nvSpPr>
        <p:spPr>
          <a:xfrm>
            <a:off x="311700" y="1152475"/>
            <a:ext cx="8520600" cy="3751500"/>
          </a:xfrm>
          <a:prstGeom prst="rect">
            <a:avLst/>
          </a:prstGeom>
        </p:spPr>
        <p:txBody>
          <a:bodyPr anchorCtr="0" anchor="t" bIns="91425" lIns="91425" spcFirstLastPara="1" rIns="91425" wrap="square" tIns="91425">
            <a:noAutofit/>
          </a:bodyPr>
          <a:lstStyle/>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The software requirements for potato plant disease detection using deep learning include Python, TensorFlow or Keras for building neural network models, and NumPy for numerical computations.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Matplotlib is needed for data visualization, and PIL (Python Imaging Library) is essential for image handling.</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A GPU-enabled environment is recommended for faster training. For a user-friendly setup, platforms like Google Colab or Jupyter Notebook are ideal, offering pre-installed libraries and cloud-based resources for access to powerful GPUs.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These tools facilitate interactive development and seamless execution of Python code, making the implementation process efficient and cost-effective.</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HARDWARE REQUIREMENTS :</a:t>
            </a:r>
            <a:endParaRPr b="1" sz="2688">
              <a:latin typeface="Times New Roman"/>
              <a:ea typeface="Times New Roman"/>
              <a:cs typeface="Times New Roman"/>
              <a:sym typeface="Times New Roman"/>
            </a:endParaRPr>
          </a:p>
        </p:txBody>
      </p:sp>
      <p:sp>
        <p:nvSpPr>
          <p:cNvPr id="162" name="Google Shape;162;p29"/>
          <p:cNvSpPr txBox="1"/>
          <p:nvPr>
            <p:ph idx="1" type="body"/>
          </p:nvPr>
        </p:nvSpPr>
        <p:spPr>
          <a:xfrm>
            <a:off x="311700" y="1216725"/>
            <a:ext cx="8520600" cy="3416400"/>
          </a:xfrm>
          <a:prstGeom prst="rect">
            <a:avLst/>
          </a:prstGeom>
        </p:spPr>
        <p:txBody>
          <a:bodyPr anchorCtr="0" anchor="t" bIns="91425" lIns="91425" spcFirstLastPara="1" rIns="91425" wrap="square" tIns="91425">
            <a:normAutofit/>
          </a:bodyPr>
          <a:lstStyle/>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For potato plant disease detection using deep learning, a computer with a modern multi-core CPU and at least 8GB RAM is sufficient.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A high-performance GPU is recommended to accelerate training.</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GPUs can significantly speed up computations and reduce training time.</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Cloud-based solutions like AWS, Google Cloud, or Microsoft Azure offer access to powerful GPU instances.</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For large-scale projects, distributed computing and high-performance clusters may be needed.</a:t>
            </a:r>
            <a:endParaRPr>
              <a:solidFill>
                <a:schemeClr val="dk1"/>
              </a:solidFill>
              <a:latin typeface="Times New Roman"/>
              <a:ea typeface="Times New Roman"/>
              <a:cs typeface="Times New Roman"/>
              <a:sym typeface="Times New Roman"/>
            </a:endParaRPr>
          </a:p>
        </p:txBody>
      </p:sp>
      <p:pic>
        <p:nvPicPr>
          <p:cNvPr id="163" name="Google Shape;163;p29"/>
          <p:cNvPicPr preferRelativeResize="0"/>
          <p:nvPr/>
        </p:nvPicPr>
        <p:blipFill>
          <a:blip r:embed="rId3">
            <a:alphaModFix/>
          </a:blip>
          <a:stretch>
            <a:fillRect/>
          </a:stretch>
        </p:blipFill>
        <p:spPr>
          <a:xfrm>
            <a:off x="6831250" y="3837350"/>
            <a:ext cx="1713150" cy="10824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2400">
                <a:latin typeface="Times New Roman"/>
                <a:ea typeface="Times New Roman"/>
                <a:cs typeface="Times New Roman"/>
                <a:sym typeface="Times New Roman"/>
              </a:rPr>
              <a:t>FUNCTIONAL REQUIREMENTS :</a:t>
            </a:r>
            <a:endParaRPr b="1" sz="2400">
              <a:latin typeface="Times New Roman"/>
              <a:ea typeface="Times New Roman"/>
              <a:cs typeface="Times New Roman"/>
              <a:sym typeface="Times New Roman"/>
            </a:endParaRPr>
          </a:p>
        </p:txBody>
      </p:sp>
      <p:sp>
        <p:nvSpPr>
          <p:cNvPr id="169" name="Google Shape;169;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Functional requirements for potato plant disease detection using deep learning include image dataset collection, data preprocessing, model development, training, validation, and testing.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The system should accurately classify images into healthy or diseased plants.</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 It should provide real-time predictions and support scalability for future expansion. User-friendly interfaces for data input and result visualization are essential.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Additionally, the system should allow easy integration with other agricultural technologies and provide regular updates to improve model performance and accuracy.</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2400">
                <a:latin typeface="Times New Roman"/>
                <a:ea typeface="Times New Roman"/>
                <a:cs typeface="Times New Roman"/>
                <a:sym typeface="Times New Roman"/>
              </a:rPr>
              <a:t>BETTER AND WORST INFERENCES :</a:t>
            </a:r>
            <a:endParaRPr b="1" sz="2400">
              <a:latin typeface="Times New Roman"/>
              <a:ea typeface="Times New Roman"/>
              <a:cs typeface="Times New Roman"/>
              <a:sym typeface="Times New Roman"/>
            </a:endParaRPr>
          </a:p>
        </p:txBody>
      </p:sp>
      <p:sp>
        <p:nvSpPr>
          <p:cNvPr id="175" name="Google Shape;175;p31"/>
          <p:cNvSpPr txBox="1"/>
          <p:nvPr>
            <p:ph idx="1" type="body"/>
          </p:nvPr>
        </p:nvSpPr>
        <p:spPr>
          <a:xfrm>
            <a:off x="354550" y="1355900"/>
            <a:ext cx="8520600" cy="3416400"/>
          </a:xfrm>
          <a:prstGeom prst="rect">
            <a:avLst/>
          </a:prstGeom>
        </p:spPr>
        <p:txBody>
          <a:bodyPr anchorCtr="0" anchor="t" bIns="91425" lIns="91425" spcFirstLastPara="1" rIns="91425" wrap="square" tIns="91425">
            <a:normAutofit/>
          </a:bodyPr>
          <a:lstStyle/>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Inferences in potato plant disease detection using deep learning can vary in accuracy.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Better inferences occur when the model accurately classifies and detects diseases, helping farmers apply targeted treatments, preventing crop losses.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However, worst inferences happen when the model misclassifies healthy plants as diseased or vice versa, leading to incorrect treatment decisions and potential crop damage.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Continuous model improvement, data augmentation, and regular updates can help mitigate worst inferences and enhance overall performance.</a:t>
            </a:r>
            <a:endParaRPr>
              <a:solidFill>
                <a:schemeClr val="dk1"/>
              </a:solidFill>
              <a:latin typeface="Times New Roman"/>
              <a:ea typeface="Times New Roman"/>
              <a:cs typeface="Times New Roman"/>
              <a:sym typeface="Times New Roman"/>
            </a:endParaRPr>
          </a:p>
        </p:txBody>
      </p:sp>
      <p:pic>
        <p:nvPicPr>
          <p:cNvPr id="176" name="Google Shape;176;p31"/>
          <p:cNvPicPr preferRelativeResize="0"/>
          <p:nvPr/>
        </p:nvPicPr>
        <p:blipFill>
          <a:blip r:embed="rId3">
            <a:alphaModFix/>
          </a:blip>
          <a:stretch>
            <a:fillRect/>
          </a:stretch>
        </p:blipFill>
        <p:spPr>
          <a:xfrm>
            <a:off x="6518225" y="243800"/>
            <a:ext cx="2045624" cy="9751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ctrTitle"/>
          </p:nvPr>
        </p:nvSpPr>
        <p:spPr>
          <a:xfrm>
            <a:off x="277050" y="277000"/>
            <a:ext cx="8520600" cy="528300"/>
          </a:xfrm>
          <a:prstGeom prst="rect">
            <a:avLst/>
          </a:prstGeom>
        </p:spPr>
        <p:txBody>
          <a:bodyPr anchorCtr="0" anchor="b" bIns="91425" lIns="91425" spcFirstLastPara="1" rIns="91425" wrap="square" tIns="91425">
            <a:noAutofit/>
          </a:bodyPr>
          <a:lstStyle/>
          <a:p>
            <a:pPr indent="0" lvl="0" marL="179999" rtl="0" algn="l">
              <a:spcBef>
                <a:spcPts val="0"/>
              </a:spcBef>
              <a:spcAft>
                <a:spcPts val="0"/>
              </a:spcAft>
              <a:buNone/>
            </a:pPr>
            <a:r>
              <a:rPr b="1" lang="en-GB" sz="2400">
                <a:latin typeface="Times New Roman"/>
                <a:ea typeface="Times New Roman"/>
                <a:cs typeface="Times New Roman"/>
                <a:sym typeface="Times New Roman"/>
              </a:rPr>
              <a:t>CONTENTS :</a:t>
            </a:r>
            <a:endParaRPr b="1" sz="2400">
              <a:latin typeface="Times New Roman"/>
              <a:ea typeface="Times New Roman"/>
              <a:cs typeface="Times New Roman"/>
              <a:sym typeface="Times New Roman"/>
            </a:endParaRPr>
          </a:p>
        </p:txBody>
      </p:sp>
      <p:sp>
        <p:nvSpPr>
          <p:cNvPr id="62" name="Google Shape;62;p14"/>
          <p:cNvSpPr txBox="1"/>
          <p:nvPr>
            <p:ph idx="1" type="subTitle"/>
          </p:nvPr>
        </p:nvSpPr>
        <p:spPr>
          <a:xfrm>
            <a:off x="381000" y="805300"/>
            <a:ext cx="8451300" cy="3966000"/>
          </a:xfrm>
          <a:prstGeom prst="rect">
            <a:avLst/>
          </a:prstGeom>
        </p:spPr>
        <p:txBody>
          <a:bodyPr anchorCtr="0" anchor="t" bIns="91425" lIns="91425" spcFirstLastPara="1" rIns="91425" wrap="square" tIns="91425">
            <a:noAutofit/>
          </a:bodyPr>
          <a:lstStyle/>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a:t>
            </a:r>
            <a:r>
              <a:rPr lang="en-GB" sz="1542">
                <a:solidFill>
                  <a:schemeClr val="dk1"/>
                </a:solidFill>
                <a:latin typeface="Times New Roman"/>
                <a:ea typeface="Times New Roman"/>
                <a:cs typeface="Times New Roman"/>
                <a:sym typeface="Times New Roman"/>
              </a:rPr>
              <a:t>Abstract</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Introduction</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Literature Survey</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Existing System</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a:t>
            </a:r>
            <a:r>
              <a:rPr lang="en-GB" sz="1542">
                <a:solidFill>
                  <a:schemeClr val="dk1"/>
                </a:solidFill>
                <a:latin typeface="Times New Roman"/>
                <a:ea typeface="Times New Roman"/>
                <a:cs typeface="Times New Roman"/>
                <a:sym typeface="Times New Roman"/>
              </a:rPr>
              <a:t>Proposed</a:t>
            </a:r>
            <a:r>
              <a:rPr lang="en-GB" sz="1542">
                <a:solidFill>
                  <a:schemeClr val="dk1"/>
                </a:solidFill>
                <a:latin typeface="Times New Roman"/>
                <a:ea typeface="Times New Roman"/>
                <a:cs typeface="Times New Roman"/>
                <a:sym typeface="Times New Roman"/>
              </a:rPr>
              <a:t> System</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Flow Chart</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Procedure</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Requirements</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Best and Worst Inferences</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Output Screens</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Conclusion</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Future Scope</a:t>
            </a:r>
            <a:endParaRPr sz="1542">
              <a:solidFill>
                <a:schemeClr val="dk1"/>
              </a:solidFill>
              <a:latin typeface="Times New Roman"/>
              <a:ea typeface="Times New Roman"/>
              <a:cs typeface="Times New Roman"/>
              <a:sym typeface="Times New Roman"/>
            </a:endParaRPr>
          </a:p>
          <a:p>
            <a:pPr indent="-157517" lvl="0" marL="269999" rtl="0" algn="l">
              <a:lnSpc>
                <a:spcPct val="130000"/>
              </a:lnSpc>
              <a:spcBef>
                <a:spcPts val="0"/>
              </a:spcBef>
              <a:spcAft>
                <a:spcPts val="0"/>
              </a:spcAft>
              <a:buClr>
                <a:schemeClr val="dk1"/>
              </a:buClr>
              <a:buSzPts val="1131"/>
              <a:buFont typeface="Times New Roman"/>
              <a:buChar char="●"/>
            </a:pPr>
            <a:r>
              <a:rPr lang="en-GB" sz="1542">
                <a:solidFill>
                  <a:schemeClr val="dk1"/>
                </a:solidFill>
                <a:latin typeface="Times New Roman"/>
                <a:ea typeface="Times New Roman"/>
                <a:cs typeface="Times New Roman"/>
                <a:sym typeface="Times New Roman"/>
              </a:rPr>
              <a:t> References</a:t>
            </a:r>
            <a:endParaRPr sz="1542">
              <a:solidFill>
                <a:schemeClr val="dk1"/>
              </a:solidFill>
              <a:latin typeface="Times New Roman"/>
              <a:ea typeface="Times New Roman"/>
              <a:cs typeface="Times New Roman"/>
              <a:sym typeface="Times New Roman"/>
            </a:endParaRPr>
          </a:p>
          <a:p>
            <a:pPr indent="0" lvl="0" marL="0" rtl="0" algn="l">
              <a:lnSpc>
                <a:spcPct val="130000"/>
              </a:lnSpc>
              <a:spcBef>
                <a:spcPts val="0"/>
              </a:spcBef>
              <a:spcAft>
                <a:spcPts val="0"/>
              </a:spcAft>
              <a:buSzPts val="770"/>
              <a:buNone/>
            </a:pPr>
            <a:r>
              <a:t/>
            </a:r>
            <a:endParaRPr sz="1360"/>
          </a:p>
        </p:txBody>
      </p:sp>
      <p:pic>
        <p:nvPicPr>
          <p:cNvPr id="63" name="Google Shape;63;p14"/>
          <p:cNvPicPr preferRelativeResize="0"/>
          <p:nvPr/>
        </p:nvPicPr>
        <p:blipFill>
          <a:blip r:embed="rId3">
            <a:alphaModFix/>
          </a:blip>
          <a:stretch>
            <a:fillRect/>
          </a:stretch>
        </p:blipFill>
        <p:spPr>
          <a:xfrm>
            <a:off x="4195375" y="571476"/>
            <a:ext cx="4134675" cy="41346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2"/>
          <p:cNvSpPr txBox="1"/>
          <p:nvPr>
            <p:ph type="title"/>
          </p:nvPr>
        </p:nvSpPr>
        <p:spPr>
          <a:xfrm>
            <a:off x="311700" y="3700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latin typeface="Times New Roman"/>
                <a:ea typeface="Times New Roman"/>
                <a:cs typeface="Times New Roman"/>
                <a:sym typeface="Times New Roman"/>
              </a:rPr>
              <a:t>OUTPUT SCREENS :</a:t>
            </a:r>
            <a:endParaRPr b="1" sz="2420">
              <a:latin typeface="Times New Roman"/>
              <a:ea typeface="Times New Roman"/>
              <a:cs typeface="Times New Roman"/>
              <a:sym typeface="Times New Roman"/>
            </a:endParaRPr>
          </a:p>
        </p:txBody>
      </p:sp>
      <p:pic>
        <p:nvPicPr>
          <p:cNvPr id="182" name="Google Shape;182;p32"/>
          <p:cNvPicPr preferRelativeResize="0"/>
          <p:nvPr/>
        </p:nvPicPr>
        <p:blipFill rotWithShape="1">
          <a:blip r:embed="rId3">
            <a:alphaModFix/>
          </a:blip>
          <a:srcRect b="1439" l="4920" r="1543" t="1960"/>
          <a:stretch/>
        </p:blipFill>
        <p:spPr>
          <a:xfrm>
            <a:off x="1681050" y="1070725"/>
            <a:ext cx="6188776" cy="3779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latin typeface="Times New Roman"/>
                <a:ea typeface="Times New Roman"/>
                <a:cs typeface="Times New Roman"/>
                <a:sym typeface="Times New Roman"/>
              </a:rPr>
              <a:t>CONCLUSION :</a:t>
            </a:r>
            <a:endParaRPr b="1" sz="2420">
              <a:latin typeface="Times New Roman"/>
              <a:ea typeface="Times New Roman"/>
              <a:cs typeface="Times New Roman"/>
              <a:sym typeface="Times New Roman"/>
            </a:endParaRPr>
          </a:p>
        </p:txBody>
      </p:sp>
      <p:sp>
        <p:nvSpPr>
          <p:cNvPr id="188" name="Google Shape;188;p33"/>
          <p:cNvSpPr txBox="1"/>
          <p:nvPr>
            <p:ph idx="1" type="body"/>
          </p:nvPr>
        </p:nvSpPr>
        <p:spPr>
          <a:xfrm>
            <a:off x="417600" y="1516500"/>
            <a:ext cx="8414700" cy="3416400"/>
          </a:xfrm>
          <a:prstGeom prst="rect">
            <a:avLst/>
          </a:prstGeom>
        </p:spPr>
        <p:txBody>
          <a:bodyPr anchorCtr="0" anchor="t" bIns="91425" lIns="91425" spcFirstLastPara="1" rIns="91425" wrap="square" tIns="91425">
            <a:normAutofit/>
          </a:bodyPr>
          <a:lstStyle/>
          <a:p>
            <a:pPr indent="0" lvl="0" marL="0" rtl="0" algn="just">
              <a:lnSpc>
                <a:spcPct val="130000"/>
              </a:lnSpc>
              <a:spcBef>
                <a:spcPts val="0"/>
              </a:spcBef>
              <a:spcAft>
                <a:spcPts val="1200"/>
              </a:spcAft>
              <a:buNone/>
            </a:pPr>
            <a:r>
              <a:rPr lang="en-GB">
                <a:solidFill>
                  <a:schemeClr val="dk1"/>
                </a:solidFill>
                <a:latin typeface="Times New Roman"/>
                <a:ea typeface="Times New Roman"/>
                <a:cs typeface="Times New Roman"/>
                <a:sym typeface="Times New Roman"/>
              </a:rPr>
              <a:t>Deep learning-based potato plant disease detection shows promising results in accurately identifying diseases based on images. The CNN model achieved good accuracy during evaluation, making it a valuable tool for early disease detection in potato crops. With further improvements and fine-tuning, the system's performance can be enhanced, leading to more reliable predictions. This technology has the potential to aid farmers in timely disease management, reducing crop losses and improving overall agricultural productivity. However, continuous monitoring, regular updates, and additional data can contribute to the system's robustness and reliability in real-world scenarios.</a:t>
            </a:r>
            <a:endParaRPr>
              <a:solidFill>
                <a:schemeClr val="dk1"/>
              </a:solidFill>
              <a:latin typeface="Times New Roman"/>
              <a:ea typeface="Times New Roman"/>
              <a:cs typeface="Times New Roman"/>
              <a:sym typeface="Times New Roman"/>
            </a:endParaRPr>
          </a:p>
        </p:txBody>
      </p:sp>
      <p:pic>
        <p:nvPicPr>
          <p:cNvPr id="189" name="Google Shape;189;p33"/>
          <p:cNvPicPr preferRelativeResize="0"/>
          <p:nvPr/>
        </p:nvPicPr>
        <p:blipFill>
          <a:blip r:embed="rId3">
            <a:alphaModFix/>
          </a:blip>
          <a:stretch>
            <a:fillRect/>
          </a:stretch>
        </p:blipFill>
        <p:spPr>
          <a:xfrm>
            <a:off x="6131400" y="214150"/>
            <a:ext cx="2263099" cy="11978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latin typeface="Times New Roman"/>
                <a:ea typeface="Times New Roman"/>
                <a:cs typeface="Times New Roman"/>
                <a:sym typeface="Times New Roman"/>
              </a:rPr>
              <a:t>FUTURE SCOPE :</a:t>
            </a:r>
            <a:endParaRPr b="1" sz="2420">
              <a:latin typeface="Times New Roman"/>
              <a:ea typeface="Times New Roman"/>
              <a:cs typeface="Times New Roman"/>
              <a:sym typeface="Times New Roman"/>
            </a:endParaRPr>
          </a:p>
        </p:txBody>
      </p:sp>
      <p:sp>
        <p:nvSpPr>
          <p:cNvPr id="195" name="Google Shape;195;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lnSpc>
                <a:spcPct val="130000"/>
              </a:lnSpc>
              <a:spcBef>
                <a:spcPts val="0"/>
              </a:spcBef>
              <a:spcAft>
                <a:spcPts val="1200"/>
              </a:spcAft>
              <a:buNone/>
            </a:pPr>
            <a:r>
              <a:rPr lang="en-GB">
                <a:solidFill>
                  <a:schemeClr val="dk1"/>
                </a:solidFill>
                <a:latin typeface="Times New Roman"/>
                <a:ea typeface="Times New Roman"/>
                <a:cs typeface="Times New Roman"/>
                <a:sym typeface="Times New Roman"/>
              </a:rPr>
              <a:t>The future scope of potato plant disease detection using deep learning is promising. Advancements in deep learning algorithms and access to larger datasets can further improve the accuracy and robustness of the models. Integration with IoT devices and drones can enable real-time monitoring of large agricultural fields, facilitating early disease detection and targeted treatment. Additionally, the development of user-friendly mobile applications can empower farmers to use this technology more effectively. Collaborative efforts among researchers, agricultural experts, and technology developers can drive innovation in this field, leading to more efficient and sustainable agriculture practices, ultimately benefiting farmers and food security on a global scale.</a:t>
            </a:r>
            <a:endParaRPr>
              <a:solidFill>
                <a:schemeClr val="dk1"/>
              </a:solidFill>
              <a:latin typeface="Times New Roman"/>
              <a:ea typeface="Times New Roman"/>
              <a:cs typeface="Times New Roman"/>
              <a:sym typeface="Times New Roman"/>
            </a:endParaRPr>
          </a:p>
        </p:txBody>
      </p:sp>
      <p:pic>
        <p:nvPicPr>
          <p:cNvPr id="196" name="Google Shape;196;p34"/>
          <p:cNvPicPr preferRelativeResize="0"/>
          <p:nvPr/>
        </p:nvPicPr>
        <p:blipFill>
          <a:blip r:embed="rId3">
            <a:alphaModFix/>
          </a:blip>
          <a:stretch>
            <a:fillRect/>
          </a:stretch>
        </p:blipFill>
        <p:spPr>
          <a:xfrm>
            <a:off x="6780075" y="124900"/>
            <a:ext cx="1584625" cy="10275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5"/>
          <p:cNvSpPr txBox="1"/>
          <p:nvPr>
            <p:ph type="title"/>
          </p:nvPr>
        </p:nvSpPr>
        <p:spPr>
          <a:xfrm>
            <a:off x="365225" y="3379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latin typeface="Times New Roman"/>
                <a:ea typeface="Times New Roman"/>
                <a:cs typeface="Times New Roman"/>
                <a:sym typeface="Times New Roman"/>
              </a:rPr>
              <a:t>REFERENCES :</a:t>
            </a:r>
            <a:endParaRPr b="1" sz="2420">
              <a:latin typeface="Times New Roman"/>
              <a:ea typeface="Times New Roman"/>
              <a:cs typeface="Times New Roman"/>
              <a:sym typeface="Times New Roman"/>
            </a:endParaRPr>
          </a:p>
        </p:txBody>
      </p:sp>
      <p:sp>
        <p:nvSpPr>
          <p:cNvPr id="202" name="Google Shape;202;p35"/>
          <p:cNvSpPr txBox="1"/>
          <p:nvPr>
            <p:ph idx="1" type="body"/>
          </p:nvPr>
        </p:nvSpPr>
        <p:spPr>
          <a:xfrm>
            <a:off x="311700" y="1152475"/>
            <a:ext cx="8520600" cy="3901500"/>
          </a:xfrm>
          <a:prstGeom prst="rect">
            <a:avLst/>
          </a:prstGeom>
        </p:spPr>
        <p:txBody>
          <a:bodyPr anchorCtr="0" anchor="t" bIns="91425" lIns="91425" spcFirstLastPara="1" rIns="91425" wrap="square" tIns="91425">
            <a:noAutofit/>
          </a:bodyPr>
          <a:lstStyle/>
          <a:p>
            <a:pPr indent="-342900" lvl="0" marL="457200" marR="140248" rtl="0" algn="just">
              <a:lnSpc>
                <a:spcPct val="115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E. Hirani, V. Magotra, J. Jain and P. Bide, "Plant Disease Detection Using Deep Learning," 2021 6th International Conference for Convergence in Technology (I2CT), Maharashtra, India, 2021, pp. 1-4, doi: 10.1109/I2CT51068.2021.9417910.</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GB">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 A. Sharma, K. Lakhwani and H. Singh Janeja, "Plant Disease Identification Using Deep Learning: A Systematic Review," 2021 2nd International Conference on Intelligent Engineering and Management (ICIEM), London, United Kingdom, 2021,</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GB">
                <a:solidFill>
                  <a:schemeClr val="dk1"/>
                </a:solidFill>
                <a:latin typeface="Times New Roman"/>
                <a:ea typeface="Times New Roman"/>
                <a:cs typeface="Times New Roman"/>
                <a:sym typeface="Times New Roman"/>
              </a:rPr>
              <a:t>        pp. 222-227, doi: 10.1109/ICIEM51511.2021.9445277.</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342900" lvl="0" marL="457200" marR="419100" rtl="0" algn="just">
              <a:lnSpc>
                <a:spcPct val="112999"/>
              </a:lnSpc>
              <a:spcBef>
                <a:spcPts val="1000"/>
              </a:spcBef>
              <a:spcAft>
                <a:spcPts val="0"/>
              </a:spcAft>
              <a:buClr>
                <a:schemeClr val="accent2"/>
              </a:buClr>
              <a:buSzPts val="1800"/>
              <a:buFont typeface="Times New Roman"/>
              <a:buChar char="●"/>
            </a:pPr>
            <a:r>
              <a:rPr lang="en-GB">
                <a:solidFill>
                  <a:schemeClr val="accent2"/>
                </a:solidFill>
                <a:latin typeface="Times New Roman"/>
                <a:ea typeface="Times New Roman"/>
                <a:cs typeface="Times New Roman"/>
                <a:sym typeface="Times New Roman"/>
              </a:rPr>
              <a:t>Chohan, Murk, et al. "Plant disease detection using deep learning." </a:t>
            </a:r>
            <a:r>
              <a:rPr i="1" lang="en-GB">
                <a:solidFill>
                  <a:schemeClr val="accent2"/>
                </a:solidFill>
                <a:latin typeface="Times New Roman"/>
                <a:ea typeface="Times New Roman"/>
                <a:cs typeface="Times New Roman"/>
                <a:sym typeface="Times New Roman"/>
              </a:rPr>
              <a:t>International Journal of Recent Technology and Engineering </a:t>
            </a:r>
            <a:r>
              <a:rPr lang="en-GB">
                <a:solidFill>
                  <a:schemeClr val="accent2"/>
                </a:solidFill>
                <a:latin typeface="Times New Roman"/>
                <a:ea typeface="Times New Roman"/>
                <a:cs typeface="Times New Roman"/>
                <a:sym typeface="Times New Roman"/>
              </a:rPr>
              <a:t>9.1 (2020): 909-914.</a:t>
            </a:r>
            <a:endParaRPr>
              <a:solidFill>
                <a:schemeClr val="accent2"/>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Clr>
                <a:schemeClr val="dk1"/>
              </a:buClr>
              <a:buSzPts val="1100"/>
              <a:buFont typeface="Arial"/>
              <a:buNone/>
            </a:pPr>
            <a:r>
              <a:rPr lang="en-GB" sz="1300">
                <a:solidFill>
                  <a:schemeClr val="dk1"/>
                </a:solidFill>
                <a:latin typeface="Times New Roman"/>
                <a:ea typeface="Times New Roman"/>
                <a:cs typeface="Times New Roman"/>
                <a:sym typeface="Times New Roman"/>
              </a:rPr>
              <a:t> </a:t>
            </a:r>
            <a:endParaRPr sz="13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Clr>
                <a:schemeClr val="dk1"/>
              </a:buClr>
              <a:buSzPts val="1100"/>
              <a:buFont typeface="Arial"/>
              <a:buNone/>
            </a:pPr>
            <a:r>
              <a:rPr lang="en-GB" sz="1300">
                <a:solidFill>
                  <a:schemeClr val="dk1"/>
                </a:solidFill>
                <a:latin typeface="Times New Roman"/>
                <a:ea typeface="Times New Roman"/>
                <a:cs typeface="Times New Roman"/>
                <a:sym typeface="Times New Roman"/>
              </a:rPr>
              <a:t> </a:t>
            </a:r>
            <a:endParaRPr sz="1300">
              <a:solidFill>
                <a:schemeClr val="dk1"/>
              </a:solidFill>
              <a:latin typeface="Times New Roman"/>
              <a:ea typeface="Times New Roman"/>
              <a:cs typeface="Times New Roman"/>
              <a:sym typeface="Times New Roman"/>
            </a:endParaRPr>
          </a:p>
          <a:p>
            <a:pPr indent="0" lvl="0" marL="0" marR="419100" rtl="0" algn="just">
              <a:lnSpc>
                <a:spcPct val="115000"/>
              </a:lnSpc>
              <a:spcBef>
                <a:spcPts val="1000"/>
              </a:spcBef>
              <a:spcAft>
                <a:spcPts val="0"/>
              </a:spcAft>
              <a:buNone/>
            </a:pPr>
            <a:r>
              <a:rPr lang="en-GB" sz="1300">
                <a:solidFill>
                  <a:schemeClr val="dk1"/>
                </a:solidFill>
                <a:latin typeface="Times New Roman"/>
                <a:ea typeface="Times New Roman"/>
                <a:cs typeface="Times New Roman"/>
                <a:sym typeface="Times New Roman"/>
              </a:rPr>
              <a:t>	</a:t>
            </a:r>
            <a:endParaRPr>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ph idx="1" type="body"/>
          </p:nvPr>
        </p:nvSpPr>
        <p:spPr>
          <a:xfrm>
            <a:off x="311700" y="1377325"/>
            <a:ext cx="8520600" cy="1770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9600">
                <a:latin typeface="Times New Roman"/>
                <a:ea typeface="Times New Roman"/>
                <a:cs typeface="Times New Roman"/>
                <a:sym typeface="Times New Roman"/>
              </a:rPr>
              <a:t>  </a:t>
            </a:r>
            <a:r>
              <a:rPr lang="en-GB" sz="9600">
                <a:latin typeface="Times New Roman"/>
                <a:ea typeface="Times New Roman"/>
                <a:cs typeface="Times New Roman"/>
                <a:sym typeface="Times New Roman"/>
              </a:rPr>
              <a:t>THANK YOU</a:t>
            </a:r>
            <a:endParaRPr sz="96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ctrTitle"/>
          </p:nvPr>
        </p:nvSpPr>
        <p:spPr>
          <a:xfrm>
            <a:off x="365250" y="460425"/>
            <a:ext cx="3607200" cy="54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b="1" lang="en-GB" sz="2400">
                <a:latin typeface="Times New Roman"/>
                <a:ea typeface="Times New Roman"/>
                <a:cs typeface="Times New Roman"/>
                <a:sym typeface="Times New Roman"/>
              </a:rPr>
              <a:t> </a:t>
            </a:r>
            <a:r>
              <a:rPr b="1" lang="en-GB" sz="2400">
                <a:latin typeface="Times New Roman"/>
                <a:ea typeface="Times New Roman"/>
                <a:cs typeface="Times New Roman"/>
                <a:sym typeface="Times New Roman"/>
              </a:rPr>
              <a:t>ABSTRACT :</a:t>
            </a:r>
            <a:endParaRPr b="1" sz="2400">
              <a:latin typeface="Times New Roman"/>
              <a:ea typeface="Times New Roman"/>
              <a:cs typeface="Times New Roman"/>
              <a:sym typeface="Times New Roman"/>
            </a:endParaRPr>
          </a:p>
        </p:txBody>
      </p:sp>
      <p:sp>
        <p:nvSpPr>
          <p:cNvPr id="69" name="Google Shape;69;p15"/>
          <p:cNvSpPr txBox="1"/>
          <p:nvPr>
            <p:ph idx="1" type="subTitle"/>
          </p:nvPr>
        </p:nvSpPr>
        <p:spPr>
          <a:xfrm>
            <a:off x="449700" y="1167075"/>
            <a:ext cx="8393400" cy="3201600"/>
          </a:xfrm>
          <a:prstGeom prst="rect">
            <a:avLst/>
          </a:prstGeom>
        </p:spPr>
        <p:txBody>
          <a:bodyPr anchorCtr="0" anchor="t" bIns="91425" lIns="91425" spcFirstLastPara="1" rIns="91425" wrap="square" tIns="91425">
            <a:noAutofit/>
          </a:bodyPr>
          <a:lstStyle/>
          <a:p>
            <a:pPr indent="-9525" lvl="0" marL="0" marR="101761" rtl="0" algn="just">
              <a:lnSpc>
                <a:spcPct val="150000"/>
              </a:lnSpc>
              <a:spcBef>
                <a:spcPts val="0"/>
              </a:spcBef>
              <a:spcAft>
                <a:spcPts val="0"/>
              </a:spcAft>
              <a:buNone/>
            </a:pPr>
            <a:r>
              <a:rPr lang="en-GB" sz="1700">
                <a:solidFill>
                  <a:schemeClr val="dk1"/>
                </a:solidFill>
                <a:latin typeface="Times New Roman"/>
                <a:ea typeface="Times New Roman"/>
                <a:cs typeface="Times New Roman"/>
                <a:sym typeface="Times New Roman"/>
              </a:rPr>
              <a:t>The identification of plant disease in potato plant is an imperative part of crop monitoring systems. This research performed the complex tasks of localization and classification of the disease in potato plant leaves. Deep Learning rich libraries and user as well as developer friendly environment to work with, all these qualities make Deep Learning as the favourable method to get started with this problem. </a:t>
            </a:r>
            <a:r>
              <a:rPr lang="en-GB" sz="1700">
                <a:solidFill>
                  <a:schemeClr val="dk1"/>
                </a:solidFill>
                <a:latin typeface="Times New Roman"/>
                <a:ea typeface="Times New Roman"/>
                <a:cs typeface="Times New Roman"/>
                <a:sym typeface="Times New Roman"/>
              </a:rPr>
              <a:t>In this, we have used Deep Learning because of the advantages it offers to work with images especially in image classification to get improvised results. The methodology includes taking leaves of infected crops and label them as per the disease pattern. In the future, the proposed detection methodology can also be adopted for other agricultural applications.</a:t>
            </a:r>
            <a:endParaRPr sz="17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417575" y="380800"/>
            <a:ext cx="29763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latin typeface="Times New Roman"/>
                <a:ea typeface="Times New Roman"/>
                <a:cs typeface="Times New Roman"/>
                <a:sym typeface="Times New Roman"/>
              </a:rPr>
              <a:t>INTRODUCTION</a:t>
            </a:r>
            <a:r>
              <a:rPr b="1" lang="en-GB" sz="2420"/>
              <a:t> :</a:t>
            </a:r>
            <a:endParaRPr b="1" sz="2420"/>
          </a:p>
        </p:txBody>
      </p:sp>
      <p:sp>
        <p:nvSpPr>
          <p:cNvPr id="75" name="Google Shape;75;p16"/>
          <p:cNvSpPr txBox="1"/>
          <p:nvPr>
            <p:ph idx="1" type="body"/>
          </p:nvPr>
        </p:nvSpPr>
        <p:spPr>
          <a:xfrm>
            <a:off x="412200" y="1013275"/>
            <a:ext cx="8319600" cy="3416400"/>
          </a:xfrm>
          <a:prstGeom prst="rect">
            <a:avLst/>
          </a:prstGeom>
        </p:spPr>
        <p:txBody>
          <a:bodyPr anchorCtr="0" anchor="t" bIns="91425" lIns="91425" spcFirstLastPara="1" rIns="91425" wrap="square" tIns="91425">
            <a:normAutofit/>
          </a:bodyPr>
          <a:lstStyle/>
          <a:p>
            <a:pPr indent="0" lvl="0" marL="0" rtl="0" algn="just">
              <a:lnSpc>
                <a:spcPct val="130000"/>
              </a:lnSpc>
              <a:spcBef>
                <a:spcPts val="0"/>
              </a:spcBef>
              <a:spcAft>
                <a:spcPts val="0"/>
              </a:spcAft>
              <a:buNone/>
            </a:pPr>
            <a:r>
              <a:rPr lang="en-GB">
                <a:solidFill>
                  <a:schemeClr val="dk1"/>
                </a:solidFill>
                <a:latin typeface="Times New Roman"/>
                <a:ea typeface="Times New Roman"/>
                <a:cs typeface="Times New Roman"/>
                <a:sym typeface="Times New Roman"/>
              </a:rPr>
              <a:t>Potato plant disease detection with deep learning uses smart technology to quickly spot and handle diseases in potato crops. It studies detailed patterns in data to catch problems early, keeping the plants healthy, and increasing farm productivity.</a:t>
            </a:r>
            <a:endParaRPr>
              <a:solidFill>
                <a:schemeClr val="dk1"/>
              </a:solidFill>
              <a:latin typeface="Times New Roman"/>
              <a:ea typeface="Times New Roman"/>
              <a:cs typeface="Times New Roman"/>
              <a:sym typeface="Times New Roman"/>
            </a:endParaRPr>
          </a:p>
          <a:p>
            <a:pPr indent="0" lvl="0" marL="0" rtl="0" algn="just">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pic>
        <p:nvPicPr>
          <p:cNvPr id="76" name="Google Shape;76;p16"/>
          <p:cNvPicPr preferRelativeResize="0"/>
          <p:nvPr/>
        </p:nvPicPr>
        <p:blipFill>
          <a:blip r:embed="rId3">
            <a:alphaModFix/>
          </a:blip>
          <a:stretch>
            <a:fillRect/>
          </a:stretch>
        </p:blipFill>
        <p:spPr>
          <a:xfrm>
            <a:off x="633300" y="2623275"/>
            <a:ext cx="1848900" cy="1456200"/>
          </a:xfrm>
          <a:prstGeom prst="rect">
            <a:avLst/>
          </a:prstGeom>
          <a:noFill/>
          <a:ln>
            <a:noFill/>
          </a:ln>
        </p:spPr>
      </p:pic>
      <p:pic>
        <p:nvPicPr>
          <p:cNvPr id="77" name="Google Shape;77;p16"/>
          <p:cNvPicPr preferRelativeResize="0"/>
          <p:nvPr/>
        </p:nvPicPr>
        <p:blipFill>
          <a:blip r:embed="rId4">
            <a:alphaModFix/>
          </a:blip>
          <a:stretch>
            <a:fillRect/>
          </a:stretch>
        </p:blipFill>
        <p:spPr>
          <a:xfrm>
            <a:off x="3619900" y="2623275"/>
            <a:ext cx="1848900" cy="1456200"/>
          </a:xfrm>
          <a:prstGeom prst="rect">
            <a:avLst/>
          </a:prstGeom>
          <a:noFill/>
          <a:ln>
            <a:noFill/>
          </a:ln>
        </p:spPr>
      </p:pic>
      <p:pic>
        <p:nvPicPr>
          <p:cNvPr id="78" name="Google Shape;78;p16"/>
          <p:cNvPicPr preferRelativeResize="0"/>
          <p:nvPr/>
        </p:nvPicPr>
        <p:blipFill>
          <a:blip r:embed="rId5">
            <a:alphaModFix/>
          </a:blip>
          <a:stretch>
            <a:fillRect/>
          </a:stretch>
        </p:blipFill>
        <p:spPr>
          <a:xfrm>
            <a:off x="6639475" y="2623275"/>
            <a:ext cx="1848900" cy="1456200"/>
          </a:xfrm>
          <a:prstGeom prst="rect">
            <a:avLst/>
          </a:prstGeom>
          <a:noFill/>
          <a:ln>
            <a:noFill/>
          </a:ln>
        </p:spPr>
      </p:pic>
      <p:sp>
        <p:nvSpPr>
          <p:cNvPr id="79" name="Google Shape;79;p16"/>
          <p:cNvSpPr txBox="1"/>
          <p:nvPr/>
        </p:nvSpPr>
        <p:spPr>
          <a:xfrm>
            <a:off x="633300" y="4168675"/>
            <a:ext cx="1668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600"/>
              <a:t>Potato_healthy</a:t>
            </a:r>
            <a:endParaRPr b="1" sz="1600"/>
          </a:p>
        </p:txBody>
      </p:sp>
      <p:sp>
        <p:nvSpPr>
          <p:cNvPr id="80" name="Google Shape;80;p16"/>
          <p:cNvSpPr txBox="1"/>
          <p:nvPr/>
        </p:nvSpPr>
        <p:spPr>
          <a:xfrm>
            <a:off x="3726125" y="4168675"/>
            <a:ext cx="2002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600"/>
              <a:t>Potato_late_blight</a:t>
            </a:r>
            <a:endParaRPr b="1" sz="1600"/>
          </a:p>
        </p:txBody>
      </p:sp>
      <p:sp>
        <p:nvSpPr>
          <p:cNvPr id="81" name="Google Shape;81;p16"/>
          <p:cNvSpPr txBox="1"/>
          <p:nvPr/>
        </p:nvSpPr>
        <p:spPr>
          <a:xfrm>
            <a:off x="6702750" y="4218650"/>
            <a:ext cx="2173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600"/>
              <a:t>Potato_early_blight</a:t>
            </a:r>
            <a:endParaRPr b="1"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985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LITERATURE SURVEY :</a:t>
            </a:r>
            <a:endParaRPr/>
          </a:p>
        </p:txBody>
      </p:sp>
      <p:sp>
        <p:nvSpPr>
          <p:cNvPr id="87" name="Google Shape;87;p17"/>
          <p:cNvSpPr txBox="1"/>
          <p:nvPr>
            <p:ph idx="1" type="body"/>
          </p:nvPr>
        </p:nvSpPr>
        <p:spPr>
          <a:xfrm>
            <a:off x="3159825" y="1316975"/>
            <a:ext cx="5523900" cy="3416400"/>
          </a:xfrm>
          <a:prstGeom prst="rect">
            <a:avLst/>
          </a:prstGeom>
        </p:spPr>
        <p:txBody>
          <a:bodyPr anchorCtr="0" anchor="t" bIns="91425" lIns="91425" spcFirstLastPara="1" rIns="91425" wrap="square" tIns="91425">
            <a:normAutofit/>
          </a:bodyPr>
          <a:lstStyle/>
          <a:p>
            <a:pPr indent="-342900" lvl="0" marL="3600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P</a:t>
            </a:r>
            <a:r>
              <a:rPr lang="en-GB">
                <a:solidFill>
                  <a:schemeClr val="dk1"/>
                </a:solidFill>
                <a:latin typeface="Times New Roman"/>
                <a:ea typeface="Times New Roman"/>
                <a:cs typeface="Times New Roman"/>
                <a:sym typeface="Times New Roman"/>
              </a:rPr>
              <a:t>otato plant disease detection using deep learning explores various research studies and articles focusing on smart technology that can quickly and accurately identify diseases in potato crops. </a:t>
            </a:r>
            <a:endParaRPr>
              <a:solidFill>
                <a:schemeClr val="dk1"/>
              </a:solidFill>
              <a:latin typeface="Times New Roman"/>
              <a:ea typeface="Times New Roman"/>
              <a:cs typeface="Times New Roman"/>
              <a:sym typeface="Times New Roman"/>
            </a:endParaRPr>
          </a:p>
          <a:p>
            <a:pPr indent="-342900" lvl="0" marL="3600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The major area for potato plant disease detection using deep learning is image analysis, with Convolutional Neural Networks (CNN) being a key subarea. </a:t>
            </a:r>
            <a:endParaRPr>
              <a:solidFill>
                <a:schemeClr val="dk1"/>
              </a:solidFill>
              <a:latin typeface="Times New Roman"/>
              <a:ea typeface="Times New Roman"/>
              <a:cs typeface="Times New Roman"/>
              <a:sym typeface="Times New Roman"/>
            </a:endParaRPr>
          </a:p>
        </p:txBody>
      </p:sp>
      <p:pic>
        <p:nvPicPr>
          <p:cNvPr id="88" name="Google Shape;88;p17"/>
          <p:cNvPicPr preferRelativeResize="0"/>
          <p:nvPr/>
        </p:nvPicPr>
        <p:blipFill>
          <a:blip r:embed="rId3">
            <a:alphaModFix/>
          </a:blip>
          <a:stretch>
            <a:fillRect/>
          </a:stretch>
        </p:blipFill>
        <p:spPr>
          <a:xfrm>
            <a:off x="396175" y="1466900"/>
            <a:ext cx="2580450" cy="2869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idx="1" type="body"/>
          </p:nvPr>
        </p:nvSpPr>
        <p:spPr>
          <a:xfrm>
            <a:off x="311700" y="471125"/>
            <a:ext cx="8520600" cy="4176000"/>
          </a:xfrm>
          <a:prstGeom prst="rect">
            <a:avLst/>
          </a:prstGeom>
        </p:spPr>
        <p:txBody>
          <a:bodyPr anchorCtr="0" anchor="t" bIns="91425" lIns="91425" spcFirstLastPara="1" rIns="91425" wrap="square" tIns="91425">
            <a:normAutofit/>
          </a:bodyPr>
          <a:lstStyle/>
          <a:p>
            <a:pPr indent="-342900" lvl="0" marL="360000" rtl="0" algn="just">
              <a:lnSpc>
                <a:spcPct val="15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The evolution of potato plant disease detection using deep learning has seen remarkable progress in recent years.</a:t>
            </a:r>
            <a:endParaRPr>
              <a:solidFill>
                <a:schemeClr val="dk1"/>
              </a:solidFill>
              <a:latin typeface="Times New Roman"/>
              <a:ea typeface="Times New Roman"/>
              <a:cs typeface="Times New Roman"/>
              <a:sym typeface="Times New Roman"/>
            </a:endParaRPr>
          </a:p>
          <a:p>
            <a:pPr indent="-342900" lvl="0" marL="360000" rtl="0" algn="just">
              <a:lnSpc>
                <a:spcPct val="15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From simple image recognition techniques, it has evolved to sophisticated Convolutional Neural Networks (CNNs) that efficiently analyze vast amounts of data, empowering farmers with accurate and timely disease identification for better crop protection and improved agricultural outcomes.</a:t>
            </a:r>
            <a:endParaRPr>
              <a:solidFill>
                <a:schemeClr val="dk1"/>
              </a:solidFill>
              <a:latin typeface="Times New Roman"/>
              <a:ea typeface="Times New Roman"/>
              <a:cs typeface="Times New Roman"/>
              <a:sym typeface="Times New Roman"/>
            </a:endParaRPr>
          </a:p>
          <a:p>
            <a:pPr indent="-342900" lvl="0" marL="360000" rtl="0" algn="just">
              <a:lnSpc>
                <a:spcPct val="15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Evolution in this field shows a shift towards more sophisticated networks and larger datasets, leading to enhanced disease recognition and early intervention for farmers. </a:t>
            </a:r>
            <a:endParaRPr>
              <a:solidFill>
                <a:schemeClr val="dk1"/>
              </a:solidFill>
              <a:latin typeface="Times New Roman"/>
              <a:ea typeface="Times New Roman"/>
              <a:cs typeface="Times New Roman"/>
              <a:sym typeface="Times New Roman"/>
            </a:endParaRPr>
          </a:p>
          <a:p>
            <a:pPr indent="-342900" lvl="0" marL="360000" rtl="0" algn="just">
              <a:lnSpc>
                <a:spcPct val="15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These developments empower sustainable agricultural practices, reducing crop losses, and ensuring food security amidst plant disease challenges.</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sz="2688">
                <a:latin typeface="Times New Roman"/>
                <a:ea typeface="Times New Roman"/>
                <a:cs typeface="Times New Roman"/>
                <a:sym typeface="Times New Roman"/>
              </a:rPr>
              <a:t>EXISTING SYSTEM :</a:t>
            </a:r>
            <a:endParaRPr b="1" sz="2688">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99" name="Google Shape;99;p19"/>
          <p:cNvSpPr txBox="1"/>
          <p:nvPr>
            <p:ph idx="1" type="body"/>
          </p:nvPr>
        </p:nvSpPr>
        <p:spPr>
          <a:xfrm>
            <a:off x="311700" y="1017725"/>
            <a:ext cx="8520600" cy="1701900"/>
          </a:xfrm>
          <a:prstGeom prst="rect">
            <a:avLst/>
          </a:prstGeom>
        </p:spPr>
        <p:txBody>
          <a:bodyPr anchorCtr="0" anchor="t" bIns="91425" lIns="91425" spcFirstLastPara="1" rIns="91425" wrap="square" tIns="91425">
            <a:normAutofit/>
          </a:bodyPr>
          <a:lstStyle/>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Before the widespread adoption of deep learning, potato plant disease detection predominantly relied on traditional computer vision and machine learning techniques.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Some of the existing systems for potato plant disease detection before deep learning include :</a:t>
            </a:r>
            <a:endParaRPr>
              <a:solidFill>
                <a:schemeClr val="dk1"/>
              </a:solidFill>
              <a:latin typeface="Times New Roman"/>
              <a:ea typeface="Times New Roman"/>
              <a:cs typeface="Times New Roman"/>
              <a:sym typeface="Times New Roman"/>
            </a:endParaRPr>
          </a:p>
        </p:txBody>
      </p:sp>
      <p:sp>
        <p:nvSpPr>
          <p:cNvPr id="100" name="Google Shape;100;p19"/>
          <p:cNvSpPr txBox="1"/>
          <p:nvPr/>
        </p:nvSpPr>
        <p:spPr>
          <a:xfrm>
            <a:off x="481850" y="2623275"/>
            <a:ext cx="7998300" cy="1902600"/>
          </a:xfrm>
          <a:prstGeom prst="rect">
            <a:avLst/>
          </a:prstGeom>
          <a:noFill/>
          <a:ln>
            <a:noFill/>
          </a:ln>
        </p:spPr>
        <p:txBody>
          <a:bodyPr anchorCtr="0" anchor="t" bIns="91425" lIns="91425" spcFirstLastPara="1" rIns="91425" wrap="square" tIns="91425">
            <a:spAutoFit/>
          </a:bodyPr>
          <a:lstStyle/>
          <a:p>
            <a:pPr indent="-342899" lvl="0" marL="990000" rtl="0" algn="l">
              <a:lnSpc>
                <a:spcPct val="130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Rule-Based Systems</a:t>
            </a:r>
            <a:endParaRPr sz="1800">
              <a:solidFill>
                <a:schemeClr val="dk1"/>
              </a:solidFill>
              <a:latin typeface="Times New Roman"/>
              <a:ea typeface="Times New Roman"/>
              <a:cs typeface="Times New Roman"/>
              <a:sym typeface="Times New Roman"/>
            </a:endParaRPr>
          </a:p>
          <a:p>
            <a:pPr indent="-342899" lvl="0" marL="990000" rtl="0" algn="l">
              <a:lnSpc>
                <a:spcPct val="130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Image Processing Techniques</a:t>
            </a:r>
            <a:endParaRPr sz="1800">
              <a:solidFill>
                <a:schemeClr val="dk1"/>
              </a:solidFill>
              <a:latin typeface="Times New Roman"/>
              <a:ea typeface="Times New Roman"/>
              <a:cs typeface="Times New Roman"/>
              <a:sym typeface="Times New Roman"/>
            </a:endParaRPr>
          </a:p>
          <a:p>
            <a:pPr indent="-342899" lvl="0" marL="990000" rtl="0" algn="l">
              <a:lnSpc>
                <a:spcPct val="130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Color-Based Segmentation</a:t>
            </a:r>
            <a:endParaRPr sz="1800">
              <a:solidFill>
                <a:schemeClr val="dk1"/>
              </a:solidFill>
              <a:latin typeface="Times New Roman"/>
              <a:ea typeface="Times New Roman"/>
              <a:cs typeface="Times New Roman"/>
              <a:sym typeface="Times New Roman"/>
            </a:endParaRPr>
          </a:p>
          <a:p>
            <a:pPr indent="-342899" lvl="0" marL="990000" rtl="0" algn="l">
              <a:lnSpc>
                <a:spcPct val="130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Texture Analysis</a:t>
            </a:r>
            <a:endParaRPr sz="1800">
              <a:solidFill>
                <a:schemeClr val="dk1"/>
              </a:solidFill>
              <a:latin typeface="Times New Roman"/>
              <a:ea typeface="Times New Roman"/>
              <a:cs typeface="Times New Roman"/>
              <a:sym typeface="Times New Roman"/>
            </a:endParaRPr>
          </a:p>
          <a:p>
            <a:pPr indent="-342899" lvl="0" marL="990000" rtl="0" algn="l">
              <a:lnSpc>
                <a:spcPct val="130000"/>
              </a:lnSpc>
              <a:spcBef>
                <a:spcPts val="0"/>
              </a:spcBef>
              <a:spcAft>
                <a:spcPts val="0"/>
              </a:spcAft>
              <a:buClr>
                <a:schemeClr val="dk1"/>
              </a:buClr>
              <a:buSzPts val="1800"/>
              <a:buFont typeface="Times New Roman"/>
              <a:buAutoNum type="arabicPeriod"/>
            </a:pPr>
            <a:r>
              <a:rPr lang="en-GB" sz="1800">
                <a:solidFill>
                  <a:schemeClr val="dk1"/>
                </a:solidFill>
                <a:latin typeface="Times New Roman"/>
                <a:ea typeface="Times New Roman"/>
                <a:cs typeface="Times New Roman"/>
                <a:sym typeface="Times New Roman"/>
              </a:rPr>
              <a:t>Machine Learning with Handcrafted Features.</a:t>
            </a:r>
            <a:endParaRPr/>
          </a:p>
        </p:txBody>
      </p:sp>
      <p:pic>
        <p:nvPicPr>
          <p:cNvPr id="101" name="Google Shape;101;p19"/>
          <p:cNvPicPr preferRelativeResize="0"/>
          <p:nvPr/>
        </p:nvPicPr>
        <p:blipFill>
          <a:blip r:embed="rId3">
            <a:alphaModFix/>
          </a:blip>
          <a:stretch>
            <a:fillRect/>
          </a:stretch>
        </p:blipFill>
        <p:spPr>
          <a:xfrm>
            <a:off x="6274450" y="2557275"/>
            <a:ext cx="2345950" cy="2034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PROPOSED SYSTEM</a:t>
            </a:r>
            <a:endParaRPr b="1">
              <a:latin typeface="Times New Roman"/>
              <a:ea typeface="Times New Roman"/>
              <a:cs typeface="Times New Roman"/>
              <a:sym typeface="Times New Roman"/>
            </a:endParaRPr>
          </a:p>
        </p:txBody>
      </p:sp>
      <p:sp>
        <p:nvSpPr>
          <p:cNvPr id="107" name="Google Shape;107;p20"/>
          <p:cNvSpPr txBox="1"/>
          <p:nvPr>
            <p:ph idx="1" type="body"/>
          </p:nvPr>
        </p:nvSpPr>
        <p:spPr>
          <a:xfrm>
            <a:off x="311700" y="1248825"/>
            <a:ext cx="8520600" cy="3526500"/>
          </a:xfrm>
          <a:prstGeom prst="rect">
            <a:avLst/>
          </a:prstGeom>
        </p:spPr>
        <p:txBody>
          <a:bodyPr anchorCtr="0" anchor="t" bIns="91425" lIns="91425" spcFirstLastPara="1" rIns="91425" wrap="square" tIns="91425">
            <a:normAutofit/>
          </a:bodyPr>
          <a:lstStyle/>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While the existing systems provided valuable groundwork for disease detection in potato plants, they often faced challenges related to accuracy, adaptability to new diseases, and robustness to diverse environmental conditions.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With the introduction of deep learning and CNNs, the field of potato plant disease detection witnessed significant advancements, achieving higher accuracy and scalability. </a:t>
            </a:r>
            <a:endParaRPr>
              <a:solidFill>
                <a:schemeClr val="dk1"/>
              </a:solidFill>
              <a:latin typeface="Times New Roman"/>
              <a:ea typeface="Times New Roman"/>
              <a:cs typeface="Times New Roman"/>
              <a:sym typeface="Times New Roman"/>
            </a:endParaRPr>
          </a:p>
          <a:p>
            <a:pPr indent="-342900" lvl="0" marL="457200" rtl="0" algn="just">
              <a:lnSpc>
                <a:spcPct val="13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Deep learning models have become the state-of-the-art approach for disease detection, offering superior feature extraction and classification capabilities, enabling more accurate and reliable detection of potato plant diseases.</a:t>
            </a:r>
            <a:endParaRPr>
              <a:solidFill>
                <a:schemeClr val="dk1"/>
              </a:solidFill>
              <a:latin typeface="Times New Roman"/>
              <a:ea typeface="Times New Roman"/>
              <a:cs typeface="Times New Roman"/>
              <a:sym typeface="Times New Roman"/>
            </a:endParaRPr>
          </a:p>
        </p:txBody>
      </p:sp>
      <p:pic>
        <p:nvPicPr>
          <p:cNvPr id="108" name="Google Shape;108;p20"/>
          <p:cNvPicPr preferRelativeResize="0"/>
          <p:nvPr/>
        </p:nvPicPr>
        <p:blipFill>
          <a:blip r:embed="rId3">
            <a:alphaModFix/>
          </a:blip>
          <a:stretch>
            <a:fillRect/>
          </a:stretch>
        </p:blipFill>
        <p:spPr>
          <a:xfrm>
            <a:off x="7298776" y="197826"/>
            <a:ext cx="1234925" cy="954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11700" y="2416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2420">
                <a:latin typeface="Times New Roman"/>
                <a:ea typeface="Times New Roman"/>
                <a:cs typeface="Times New Roman"/>
                <a:sym typeface="Times New Roman"/>
              </a:rPr>
              <a:t>FLOW CHART</a:t>
            </a:r>
            <a:endParaRPr b="1" sz="2420">
              <a:latin typeface="Times New Roman"/>
              <a:ea typeface="Times New Roman"/>
              <a:cs typeface="Times New Roman"/>
              <a:sym typeface="Times New Roman"/>
            </a:endParaRPr>
          </a:p>
        </p:txBody>
      </p:sp>
      <p:pic>
        <p:nvPicPr>
          <p:cNvPr id="114" name="Google Shape;114;p21"/>
          <p:cNvPicPr preferRelativeResize="0"/>
          <p:nvPr/>
        </p:nvPicPr>
        <p:blipFill>
          <a:blip r:embed="rId3">
            <a:alphaModFix/>
          </a:blip>
          <a:stretch>
            <a:fillRect/>
          </a:stretch>
        </p:blipFill>
        <p:spPr>
          <a:xfrm>
            <a:off x="2794600" y="657412"/>
            <a:ext cx="4593400" cy="43212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